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2" r:id="rId38"/>
    <p:sldId id="311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2" r:id="rId55"/>
    <p:sldId id="309" r:id="rId56"/>
    <p:sldId id="310" r:id="rId57"/>
  </p:sldIdLst>
  <p:sldSz cx="9144000" cy="6858000" type="screen4x3"/>
  <p:notesSz cx="7772400" cy="10058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00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600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000" cy="3977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00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3450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000" cy="3977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564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00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600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000" cy="3977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00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00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3450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564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00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600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3450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5640" cy="18964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000" cy="397692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ustomShape 1"/>
          <p:cNvSpPr/>
          <p:nvPr/>
        </p:nvSpPr>
        <p:spPr>
          <a:xfrm>
            <a:off x="360" y="0"/>
            <a:ext cx="9141840" cy="3428640"/>
          </a:xfrm>
          <a:prstGeom prst="rect">
            <a:avLst/>
          </a:prstGeom>
          <a:gradFill>
            <a:gsLst>
              <a:gs pos="0">
                <a:srgbClr val="CCCCCC"/>
              </a:gs>
              <a:gs pos="100000">
                <a:srgbClr val="FFFFFF"/>
              </a:gs>
            </a:gsLst>
            <a:lin ang="5400000"/>
          </a:gradFill>
        </p:spPr>
      </p:sp>
      <p:pic>
        <p:nvPicPr>
          <p:cNvPr id="35" name="Picture 2"/>
          <p:cNvPicPr/>
          <p:nvPr/>
        </p:nvPicPr>
        <p:blipFill>
          <a:blip r:embed="rId14"/>
          <a:stretch>
            <a:fillRect/>
          </a:stretch>
        </p:blipFill>
        <p:spPr>
          <a:xfrm>
            <a:off x="7709760" y="6013800"/>
            <a:ext cx="932760" cy="932760"/>
          </a:xfrm>
          <a:prstGeom prst="rect">
            <a:avLst/>
          </a:prstGeom>
        </p:spPr>
      </p:pic>
      <p:sp>
        <p:nvSpPr>
          <p:cNvPr id="36" name="PlaceHolder 2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880" cy="1144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/>
              <a:t>Click to edit the title text format</a:t>
            </a:r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6840" y="1604520"/>
            <a:ext cx="8046000" cy="397764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  <p:sp>
        <p:nvSpPr>
          <p:cNvPr id="38" name="PlaceHolder 4"/>
          <p:cNvSpPr>
            <a:spLocks noGrp="1"/>
          </p:cNvSpPr>
          <p:nvPr>
            <p:ph type="dt"/>
          </p:nvPr>
        </p:nvSpPr>
        <p:spPr>
          <a:xfrm>
            <a:off x="456840" y="6247440"/>
            <a:ext cx="2130120" cy="47268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&lt;date/time&gt;</a:t>
            </a:r>
            <a:endParaRPr/>
          </a:p>
        </p:txBody>
      </p:sp>
      <p:sp>
        <p:nvSpPr>
          <p:cNvPr id="39" name="PlaceHolder 5"/>
          <p:cNvSpPr>
            <a:spLocks noGrp="1"/>
          </p:cNvSpPr>
          <p:nvPr>
            <p:ph type="ftr"/>
          </p:nvPr>
        </p:nvSpPr>
        <p:spPr>
          <a:xfrm>
            <a:off x="3126960" y="6247440"/>
            <a:ext cx="2898000" cy="472680"/>
          </a:xfrm>
          <a:prstGeom prst="rect">
            <a:avLst/>
          </a:prstGeom>
        </p:spPr>
        <p:txBody>
          <a:bodyPr wrap="none" lIns="0" tIns="0" rIns="0" bIns="0"/>
          <a:lstStyle/>
          <a:p>
            <a:pPr algn="ctr"/>
            <a:r>
              <a:rPr lang="en-US"/>
              <a:t>&lt;footer&gt;</a:t>
            </a:r>
            <a:endParaRPr/>
          </a:p>
        </p:txBody>
      </p:sp>
      <p:sp>
        <p:nvSpPr>
          <p:cNvPr id="40" name="PlaceHolder 6"/>
          <p:cNvSpPr>
            <a:spLocks noGrp="1"/>
          </p:cNvSpPr>
          <p:nvPr>
            <p:ph type="sldNum"/>
          </p:nvPr>
        </p:nvSpPr>
        <p:spPr>
          <a:xfrm>
            <a:off x="6555960" y="6247440"/>
            <a:ext cx="2130120" cy="47268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fld id="{11A16151-E1D1-41A1-91F1-519111E111D1}" type="slidenum">
              <a:rPr lang="en-US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ldNum"/>
          </p:nvPr>
        </p:nvSpPr>
        <p:spPr>
          <a:xfrm>
            <a:off x="6842880" y="6247440"/>
            <a:ext cx="2130120" cy="4730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r"/>
            <a:fld id="{A1F1A1C1-6141-41B1-B131-518121817131}" type="slidenum">
              <a:rPr lang="en-US" sz="2800">
                <a:solidFill>
                  <a:srgbClr val="333333"/>
                </a:solidFill>
                <a:latin typeface="Arial Black"/>
              </a:rPr>
              <a:t>‹#›</a:t>
            </a:fld>
            <a:endParaRPr/>
          </a:p>
        </p:txBody>
      </p:sp>
      <p:sp>
        <p:nvSpPr>
          <p:cNvPr id="74" name="Rectangle 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gradFill>
            <a:gsLst>
              <a:gs pos="0">
                <a:srgbClr val="CCCCCC"/>
              </a:gs>
              <a:gs pos="100000">
                <a:srgbClr val="FFFFFF"/>
              </a:gs>
            </a:gsLst>
            <a:lin ang="5400000"/>
          </a:gradFill>
        </p:spPr>
      </p:sp>
      <p:sp>
        <p:nvSpPr>
          <p:cNvPr id="75" name="PlaceHolder 3"/>
          <p:cNvSpPr>
            <a:spLocks noGrp="1"/>
          </p:cNvSpPr>
          <p:nvPr>
            <p:ph type="title"/>
          </p:nvPr>
        </p:nvSpPr>
        <p:spPr>
          <a:xfrm>
            <a:off x="456840" y="272880"/>
            <a:ext cx="82292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r>
              <a:rPr lang="en-US"/>
              <a:t>Muokkaa otsikon tekstimuotoa napsauttamalla</a:t>
            </a:r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924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"/>
            </a:pPr>
            <a:r>
              <a:rPr lang="en-US"/>
              <a:t>Muokkaa jäsennyksen tekstimuotoa napsauttamalla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/>
              <a:t>Toinen jäsennystaso</a:t>
            </a:r>
            <a:endParaRPr/>
          </a:p>
          <a:p>
            <a:pPr lvl="2">
              <a:buSzPct val="45000"/>
              <a:buFont typeface="StarSymbol"/>
              <a:buChar char=""/>
            </a:pPr>
            <a:r>
              <a:rPr lang="en-US"/>
              <a:t>Kolmas jäsennystaso</a:t>
            </a:r>
            <a:endParaRPr/>
          </a:p>
          <a:p>
            <a:pPr lvl="3">
              <a:buSzPct val="45000"/>
              <a:buFont typeface="StarSymbol"/>
              <a:buChar char=""/>
            </a:pPr>
            <a:r>
              <a:rPr lang="en-US"/>
              <a:t>Neljäs jäsennystaso</a:t>
            </a:r>
            <a:endParaRPr/>
          </a:p>
          <a:p>
            <a:pPr lvl="4">
              <a:buSzPct val="45000"/>
              <a:buFont typeface="StarSymbol"/>
              <a:buChar char=""/>
            </a:pPr>
            <a:r>
              <a:rPr lang="en-US"/>
              <a:t>Viides jäsennystaso</a:t>
            </a:r>
            <a:endParaRPr/>
          </a:p>
          <a:p>
            <a:pPr lvl="5">
              <a:buSzPct val="45000"/>
              <a:buFont typeface="StarSymbol"/>
              <a:buChar char=""/>
            </a:pPr>
            <a:r>
              <a:rPr lang="en-US"/>
              <a:t>Kuudes jäsennystaso</a:t>
            </a:r>
            <a:endParaRPr/>
          </a:p>
          <a:p>
            <a:pPr lvl="6">
              <a:buSzPct val="45000"/>
              <a:buFont typeface="StarSymbol"/>
              <a:buChar char=""/>
            </a:pPr>
            <a:r>
              <a:rPr lang="en-US"/>
              <a:t>Seitsemäs jäsennystaso</a:t>
            </a:r>
            <a:endParaRPr/>
          </a:p>
          <a:p>
            <a:pPr lvl="7">
              <a:buSzPct val="45000"/>
              <a:buFont typeface="StarSymbol"/>
              <a:buChar char=""/>
            </a:pPr>
            <a:r>
              <a:rPr lang="en-US"/>
              <a:t>Kahdeksas jäsennystaso</a:t>
            </a:r>
            <a:endParaRPr/>
          </a:p>
          <a:p>
            <a:pPr lvl="8">
              <a:buSzPct val="45000"/>
              <a:buFont typeface="StarSymbol"/>
              <a:buChar char=""/>
            </a:pPr>
            <a:r>
              <a:rPr lang="en-US"/>
              <a:t>Yhdeksäs jäsennystaso</a:t>
            </a:r>
            <a:endParaRPr/>
          </a:p>
        </p:txBody>
      </p:sp>
      <p:pic>
        <p:nvPicPr>
          <p:cNvPr id="77" name="图片 76"/>
          <p:cNvPicPr/>
          <p:nvPr/>
        </p:nvPicPr>
        <p:blipFill>
          <a:blip r:embed="rId14"/>
          <a:stretch>
            <a:fillRect/>
          </a:stretch>
        </p:blipFill>
        <p:spPr>
          <a:xfrm>
            <a:off x="7710840" y="6013440"/>
            <a:ext cx="933120" cy="9331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4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4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4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4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4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.jpeg"/><Relationship Id="rId7" Type="http://schemas.openxmlformats.org/officeDocument/2006/relationships/image" Target="../media/image4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53.png"/><Relationship Id="rId5" Type="http://schemas.openxmlformats.org/officeDocument/2006/relationships/image" Target="../media/image10.jpeg"/><Relationship Id="rId10" Type="http://schemas.openxmlformats.org/officeDocument/2006/relationships/image" Target="../media/image52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8.jpeg"/><Relationship Id="rId7" Type="http://schemas.openxmlformats.org/officeDocument/2006/relationships/image" Target="../media/image5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58.png"/><Relationship Id="rId5" Type="http://schemas.openxmlformats.org/officeDocument/2006/relationships/image" Target="../media/image14.jpg"/><Relationship Id="rId10" Type="http://schemas.openxmlformats.org/officeDocument/2006/relationships/image" Target="../media/image57.png"/><Relationship Id="rId4" Type="http://schemas.openxmlformats.org/officeDocument/2006/relationships/image" Target="../media/image9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8.jpeg"/><Relationship Id="rId7" Type="http://schemas.openxmlformats.org/officeDocument/2006/relationships/image" Target="../media/image6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4.jpg"/><Relationship Id="rId4" Type="http://schemas.openxmlformats.org/officeDocument/2006/relationships/image" Target="../media/image9.png"/><Relationship Id="rId9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4.jpg"/><Relationship Id="rId10" Type="http://schemas.openxmlformats.org/officeDocument/2006/relationships/image" Target="../media/image65.png"/><Relationship Id="rId4" Type="http://schemas.openxmlformats.org/officeDocument/2006/relationships/image" Target="../media/image9.png"/><Relationship Id="rId9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6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6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6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7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7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7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8.jpeg"/><Relationship Id="rId7" Type="http://schemas.openxmlformats.org/officeDocument/2006/relationships/image" Target="../media/image7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Relationship Id="rId9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hyperlink" Target="https://github.com/sinacloud/kanyun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7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hyperlink" Target="https://github.com/sinacloud/dough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7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jpeg"/><Relationship Id="rId7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10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pe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8.jpe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7.jpe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14.jp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2.jpe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jpeg"/><Relationship Id="rId27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111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112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113" name="CustomShape 3"/>
          <p:cNvSpPr/>
          <p:nvPr/>
        </p:nvSpPr>
        <p:spPr>
          <a:xfrm>
            <a:off x="4804920" y="2421360"/>
            <a:ext cx="3842640" cy="5770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汉真广标"/>
                <a:ea typeface="汉真广标"/>
              </a:rPr>
              <a:t>在这里写上你的标题</a:t>
            </a:r>
            <a:endParaRPr/>
          </a:p>
        </p:txBody>
      </p:sp>
      <p:sp>
        <p:nvSpPr>
          <p:cNvPr id="114" name="CustomShape 4"/>
          <p:cNvSpPr/>
          <p:nvPr/>
        </p:nvSpPr>
        <p:spPr>
          <a:xfrm>
            <a:off x="5508000" y="3429000"/>
            <a:ext cx="3095280" cy="394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副标题文字副标题文字</a:t>
            </a:r>
            <a:endParaRPr/>
          </a:p>
        </p:txBody>
      </p:sp>
      <p:sp>
        <p:nvSpPr>
          <p:cNvPr id="115" name="CustomShape 5"/>
          <p:cNvSpPr/>
          <p:nvPr/>
        </p:nvSpPr>
        <p:spPr>
          <a:xfrm>
            <a:off x="7164360" y="5805360"/>
            <a:ext cx="1655280" cy="637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作者名字/日期</a:t>
            </a:r>
            <a:endParaRPr/>
          </a:p>
        </p:txBody>
      </p:sp>
      <p:pic>
        <p:nvPicPr>
          <p:cNvPr id="116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117" name="CustomShape 6"/>
          <p:cNvSpPr/>
          <p:nvPr/>
        </p:nvSpPr>
        <p:spPr>
          <a:xfrm>
            <a:off x="3276360" y="2061000"/>
            <a:ext cx="5830920" cy="8208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方正汉真广标简体"/>
                <a:ea typeface="方正汉真广标简体"/>
              </a:rPr>
              <a:t>标题文字标题文字</a:t>
            </a:r>
            <a:endParaRPr/>
          </a:p>
        </p:txBody>
      </p:sp>
      <p:sp>
        <p:nvSpPr>
          <p:cNvPr id="118" name="CustomShape 7"/>
          <p:cNvSpPr/>
          <p:nvPr/>
        </p:nvSpPr>
        <p:spPr>
          <a:xfrm>
            <a:off x="4788000" y="3141000"/>
            <a:ext cx="3599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微软雅黑"/>
                <a:ea typeface="微软雅黑"/>
              </a:rPr>
              <a:t>副标题副标题副标题</a:t>
            </a:r>
            <a:endParaRPr/>
          </a:p>
        </p:txBody>
      </p:sp>
      <p:sp>
        <p:nvSpPr>
          <p:cNvPr id="119" name="CustomShape 8"/>
          <p:cNvSpPr/>
          <p:nvPr/>
        </p:nvSpPr>
        <p:spPr>
          <a:xfrm>
            <a:off x="7020360" y="5733360"/>
            <a:ext cx="165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作者/日期</a:t>
            </a:r>
            <a:endParaRPr/>
          </a:p>
        </p:txBody>
      </p:sp>
      <p:pic>
        <p:nvPicPr>
          <p:cNvPr id="120" name="图片 11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pic>
        <p:nvPicPr>
          <p:cNvPr id="121" name="图片 1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122" name="CustomShape 9"/>
          <p:cNvSpPr/>
          <p:nvPr/>
        </p:nvSpPr>
        <p:spPr>
          <a:xfrm>
            <a:off x="755640" y="2529000"/>
            <a:ext cx="8496000" cy="14302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dirty="0" err="1">
                <a:solidFill>
                  <a:srgbClr val="FFFFFF"/>
                </a:solidFill>
                <a:latin typeface="微软雅黑"/>
                <a:ea typeface="微软雅黑"/>
              </a:rPr>
              <a:t>OpenStack</a:t>
            </a:r>
            <a:r>
              <a:rPr lang="en-US" sz="4400" b="1" dirty="0">
                <a:solidFill>
                  <a:srgbClr val="FFFFFF"/>
                </a:solidFill>
                <a:latin typeface="微软雅黑"/>
                <a:ea typeface="微软雅黑"/>
              </a:rPr>
              <a:t> Opportunities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微软雅黑"/>
                <a:ea typeface="微软雅黑"/>
              </a:rPr>
              <a:t>and </a:t>
            </a:r>
            <a:r>
              <a:rPr lang="en-US" sz="4400" b="1" dirty="0" smtClean="0">
                <a:solidFill>
                  <a:srgbClr val="FFFFFF"/>
                </a:solidFill>
                <a:latin typeface="微软雅黑"/>
                <a:ea typeface="微软雅黑"/>
              </a:rPr>
              <a:t>Challenges</a:t>
            </a:r>
          </a:p>
          <a:p>
            <a:pPr algn="r">
              <a:lnSpc>
                <a:spcPct val="100000"/>
              </a:lnSpc>
            </a:pPr>
            <a:r>
              <a:rPr lang="en-US" dirty="0" smtClean="0">
                <a:solidFill>
                  <a:srgbClr val="FFFFFF"/>
                </a:solidFill>
                <a:latin typeface="微软雅黑"/>
                <a:ea typeface="微软雅黑"/>
              </a:rPr>
              <a:t>For 2012 </a:t>
            </a:r>
            <a:r>
              <a:rPr lang="en-US" dirty="0" err="1" smtClean="0">
                <a:solidFill>
                  <a:srgbClr val="FFFFFF"/>
                </a:solidFill>
                <a:latin typeface="微软雅黑"/>
                <a:ea typeface="微软雅黑"/>
              </a:rPr>
              <a:t>OpenStack</a:t>
            </a:r>
            <a:r>
              <a:rPr lang="en-US" dirty="0" smtClean="0">
                <a:solidFill>
                  <a:srgbClr val="FFFFFF"/>
                </a:solidFill>
                <a:latin typeface="微软雅黑"/>
                <a:ea typeface="微软雅黑"/>
              </a:rPr>
              <a:t> APAC Conference at Beijing</a:t>
            </a:r>
            <a:endParaRPr sz="900" dirty="0"/>
          </a:p>
        </p:txBody>
      </p:sp>
      <p:sp>
        <p:nvSpPr>
          <p:cNvPr id="123" name="CustomShape 10"/>
          <p:cNvSpPr/>
          <p:nvPr/>
        </p:nvSpPr>
        <p:spPr>
          <a:xfrm>
            <a:off x="2987824" y="5013176"/>
            <a:ext cx="2991960" cy="39744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dirty="0"/>
              <a:t>Cheng, </a:t>
            </a:r>
            <a:r>
              <a:rPr lang="en-US" b="1" dirty="0" err="1"/>
              <a:t>Hui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b="1" dirty="0"/>
              <a:t>freedomhui@gmail.com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dirty="0"/>
              <a:t>Community Manager of COSUG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dirty="0" smtClean="0"/>
              <a:t>Technical </a:t>
            </a:r>
            <a:r>
              <a:rPr lang="en-US" dirty="0"/>
              <a:t>Manager in </a:t>
            </a:r>
            <a:r>
              <a:rPr lang="en-US" dirty="0" smtClean="0"/>
              <a:t>Sina.com</a:t>
            </a:r>
          </a:p>
          <a:p>
            <a:pPr algn="ctr">
              <a:lnSpc>
                <a:spcPct val="100000"/>
              </a:lnSpc>
            </a:pPr>
            <a:r>
              <a:rPr lang="en-US" dirty="0" smtClean="0"/>
              <a:t>2012/8/10</a:t>
            </a:r>
            <a:endParaRPr dirty="0"/>
          </a:p>
        </p:txBody>
      </p:sp>
      <p:pic>
        <p:nvPicPr>
          <p:cNvPr id="124" name="Picture 4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720" y="165600"/>
            <a:ext cx="2120040" cy="2120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268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269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270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271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272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273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274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275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276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sp>
        <p:nvSpPr>
          <p:cNvPr id="277" name="CustomShape 7"/>
          <p:cNvSpPr/>
          <p:nvPr/>
        </p:nvSpPr>
        <p:spPr>
          <a:xfrm>
            <a:off x="457200" y="457200"/>
            <a:ext cx="6400440" cy="516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微软雅黑"/>
                <a:ea typeface="微软雅黑"/>
              </a:rPr>
              <a:t>Amazon's </a:t>
            </a:r>
            <a:r>
              <a:rPr lang="en-US" sz="3600" b="1" dirty="0" smtClean="0">
                <a:solidFill>
                  <a:srgbClr val="FFFFFF"/>
                </a:solidFill>
                <a:latin typeface="微软雅黑"/>
                <a:ea typeface="微软雅黑"/>
              </a:rPr>
              <a:t>counterattack</a:t>
            </a:r>
            <a:endParaRPr dirty="0"/>
          </a:p>
        </p:txBody>
      </p:sp>
      <p:pic>
        <p:nvPicPr>
          <p:cNvPr id="278" name="Picture 2"/>
          <p:cNvPicPr/>
          <p:nvPr/>
        </p:nvPicPr>
        <p:blipFill>
          <a:blip r:embed="rId6"/>
          <a:stretch>
            <a:fillRect/>
          </a:stretch>
        </p:blipFill>
        <p:spPr>
          <a:xfrm>
            <a:off x="1117800" y="2404800"/>
            <a:ext cx="3308760" cy="1130400"/>
          </a:xfrm>
          <a:prstGeom prst="rect">
            <a:avLst/>
          </a:prstGeom>
        </p:spPr>
      </p:pic>
      <p:pic>
        <p:nvPicPr>
          <p:cNvPr id="279" name="图片 278"/>
          <p:cNvPicPr/>
          <p:nvPr/>
        </p:nvPicPr>
        <p:blipFill>
          <a:blip r:embed="rId7"/>
          <a:stretch>
            <a:fillRect/>
          </a:stretch>
        </p:blipFill>
        <p:spPr>
          <a:xfrm>
            <a:off x="5544360" y="2097360"/>
            <a:ext cx="2044800" cy="1822320"/>
          </a:xfrm>
          <a:prstGeom prst="rect">
            <a:avLst/>
          </a:prstGeom>
        </p:spPr>
      </p:pic>
      <p:sp>
        <p:nvSpPr>
          <p:cNvPr id="280" name="CustomShape 8"/>
          <p:cNvSpPr/>
          <p:nvPr/>
        </p:nvSpPr>
        <p:spPr>
          <a:xfrm>
            <a:off x="1371600" y="4502880"/>
            <a:ext cx="7360920" cy="516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微软雅黑"/>
                <a:ea typeface="微软雅黑"/>
              </a:rPr>
              <a:t>Partner to </a:t>
            </a:r>
            <a:r>
              <a:rPr lang="en-US" sz="3600" b="1" dirty="0" smtClean="0">
                <a:solidFill>
                  <a:srgbClr val="FFFFFF"/>
                </a:solidFill>
                <a:latin typeface="微软雅黑"/>
                <a:ea typeface="微软雅黑"/>
              </a:rPr>
              <a:t>enhance </a:t>
            </a:r>
            <a:r>
              <a:rPr lang="en-US" sz="3600" b="1" dirty="0">
                <a:solidFill>
                  <a:srgbClr val="FFFFFF"/>
                </a:solidFill>
                <a:latin typeface="微软雅黑"/>
                <a:ea typeface="微软雅黑"/>
              </a:rPr>
              <a:t>Compatibility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282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283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284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285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286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287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288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289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290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sp>
        <p:nvSpPr>
          <p:cNvPr id="291" name="CustomShape 7"/>
          <p:cNvSpPr/>
          <p:nvPr/>
        </p:nvSpPr>
        <p:spPr>
          <a:xfrm>
            <a:off x="457200" y="457200"/>
            <a:ext cx="6400440" cy="516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VMware's Redemption</a:t>
            </a:r>
            <a:endParaRPr/>
          </a:p>
        </p:txBody>
      </p:sp>
      <p:sp>
        <p:nvSpPr>
          <p:cNvPr id="292" name="CustomShape 8"/>
          <p:cNvSpPr/>
          <p:nvPr/>
        </p:nvSpPr>
        <p:spPr>
          <a:xfrm>
            <a:off x="2332080" y="4502880"/>
            <a:ext cx="6400440" cy="516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$1.26 billion !</a:t>
            </a:r>
            <a:endParaRPr/>
          </a:p>
        </p:txBody>
      </p:sp>
      <p:pic>
        <p:nvPicPr>
          <p:cNvPr id="293" name="图片 292"/>
          <p:cNvPicPr/>
          <p:nvPr/>
        </p:nvPicPr>
        <p:blipFill>
          <a:blip r:embed="rId6"/>
          <a:stretch>
            <a:fillRect/>
          </a:stretch>
        </p:blipFill>
        <p:spPr>
          <a:xfrm>
            <a:off x="183240" y="2064960"/>
            <a:ext cx="4479840" cy="1894680"/>
          </a:xfrm>
          <a:prstGeom prst="rect">
            <a:avLst/>
          </a:prstGeom>
        </p:spPr>
      </p:pic>
      <p:pic>
        <p:nvPicPr>
          <p:cNvPr id="294" name="图片 293"/>
          <p:cNvPicPr/>
          <p:nvPr/>
        </p:nvPicPr>
        <p:blipFill>
          <a:blip r:embed="rId7"/>
          <a:stretch>
            <a:fillRect/>
          </a:stretch>
        </p:blipFill>
        <p:spPr>
          <a:xfrm>
            <a:off x="5273280" y="1645920"/>
            <a:ext cx="3047400" cy="2285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296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297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298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299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300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301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302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303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304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305" name="图片 304"/>
          <p:cNvPicPr/>
          <p:nvPr/>
        </p:nvPicPr>
        <p:blipFill>
          <a:blip r:embed="rId6"/>
          <a:stretch>
            <a:fillRect/>
          </a:stretch>
        </p:blipFill>
        <p:spPr>
          <a:xfrm>
            <a:off x="1551600" y="2258280"/>
            <a:ext cx="6047640" cy="2751840"/>
          </a:xfrm>
          <a:prstGeom prst="rect">
            <a:avLst/>
          </a:prstGeom>
        </p:spPr>
      </p:pic>
      <p:sp>
        <p:nvSpPr>
          <p:cNvPr id="306" name="CustomShape 7"/>
          <p:cNvSpPr/>
          <p:nvPr/>
        </p:nvSpPr>
        <p:spPr>
          <a:xfrm>
            <a:off x="2093760" y="1124640"/>
            <a:ext cx="704916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OpenStack Strenth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308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309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310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311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312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313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314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315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316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sp>
        <p:nvSpPr>
          <p:cNvPr id="317" name="CustomShape 7"/>
          <p:cNvSpPr/>
          <p:nvPr/>
        </p:nvSpPr>
        <p:spPr>
          <a:xfrm>
            <a:off x="3479040" y="2928960"/>
            <a:ext cx="5394600" cy="516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>
                <a:solidFill>
                  <a:srgbClr val="FFFFFF"/>
                </a:solidFill>
                <a:latin typeface="微软雅黑"/>
                <a:ea typeface="微软雅黑"/>
              </a:rPr>
              <a:t>Open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319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320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321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322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323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324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325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326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327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328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329" name="CustomShape 7"/>
          <p:cNvSpPr/>
          <p:nvPr/>
        </p:nvSpPr>
        <p:spPr>
          <a:xfrm>
            <a:off x="540000" y="401760"/>
            <a:ext cx="704916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Open Source</a:t>
            </a:r>
            <a:endParaRPr/>
          </a:p>
        </p:txBody>
      </p:sp>
      <p:pic>
        <p:nvPicPr>
          <p:cNvPr id="330" name="图片 329"/>
          <p:cNvPicPr/>
          <p:nvPr/>
        </p:nvPicPr>
        <p:blipFill>
          <a:blip r:embed="rId7"/>
          <a:stretch>
            <a:fillRect/>
          </a:stretch>
        </p:blipFill>
        <p:spPr>
          <a:xfrm>
            <a:off x="2709360" y="1791000"/>
            <a:ext cx="3571200" cy="2856960"/>
          </a:xfrm>
          <a:prstGeom prst="rect">
            <a:avLst/>
          </a:prstGeom>
        </p:spPr>
      </p:pic>
      <p:sp>
        <p:nvSpPr>
          <p:cNvPr id="331" name="CustomShape 8"/>
          <p:cNvSpPr/>
          <p:nvPr/>
        </p:nvSpPr>
        <p:spPr>
          <a:xfrm>
            <a:off x="2154960" y="4918320"/>
            <a:ext cx="5394600" cy="516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Apache 2 License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333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334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335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336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337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338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339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340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341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342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343" name="CustomShape 7"/>
          <p:cNvSpPr/>
          <p:nvPr/>
        </p:nvSpPr>
        <p:spPr>
          <a:xfrm>
            <a:off x="540000" y="401760"/>
            <a:ext cx="704916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Open Design</a:t>
            </a:r>
            <a:endParaRPr/>
          </a:p>
        </p:txBody>
      </p:sp>
      <p:sp>
        <p:nvSpPr>
          <p:cNvPr id="344" name="CustomShape 8"/>
          <p:cNvSpPr/>
          <p:nvPr/>
        </p:nvSpPr>
        <p:spPr>
          <a:xfrm>
            <a:off x="1332720" y="5242320"/>
            <a:ext cx="6360840" cy="516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Folsom Design Summit</a:t>
            </a:r>
            <a:endParaRPr/>
          </a:p>
        </p:txBody>
      </p:sp>
      <p:pic>
        <p:nvPicPr>
          <p:cNvPr id="345" name="图片 344"/>
          <p:cNvPicPr/>
          <p:nvPr/>
        </p:nvPicPr>
        <p:blipFill>
          <a:blip r:embed="rId7"/>
          <a:stretch>
            <a:fillRect/>
          </a:stretch>
        </p:blipFill>
        <p:spPr>
          <a:xfrm>
            <a:off x="1547640" y="1747800"/>
            <a:ext cx="5379840" cy="3422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347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34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349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350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351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352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353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354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355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356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357" name="CustomShape 7"/>
          <p:cNvSpPr/>
          <p:nvPr/>
        </p:nvSpPr>
        <p:spPr>
          <a:xfrm>
            <a:off x="540000" y="401760"/>
            <a:ext cx="704916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Open Development</a:t>
            </a:r>
            <a:endParaRPr/>
          </a:p>
        </p:txBody>
      </p:sp>
      <p:sp>
        <p:nvSpPr>
          <p:cNvPr id="358" name="CustomShape 8"/>
          <p:cNvSpPr/>
          <p:nvPr/>
        </p:nvSpPr>
        <p:spPr>
          <a:xfrm>
            <a:off x="1043608" y="5505048"/>
            <a:ext cx="7487752" cy="516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微软雅黑"/>
                <a:ea typeface="微软雅黑"/>
              </a:rPr>
              <a:t>Propose </a:t>
            </a:r>
            <a:r>
              <a:rPr lang="en-US" sz="3600" b="1" dirty="0" smtClean="0">
                <a:solidFill>
                  <a:srgbClr val="FFFFFF"/>
                </a:solidFill>
                <a:latin typeface="微软雅黑"/>
                <a:ea typeface="微软雅黑"/>
              </a:rPr>
              <a:t>features in </a:t>
            </a:r>
            <a:r>
              <a:rPr lang="en-US" sz="3600" b="1" dirty="0" err="1">
                <a:solidFill>
                  <a:srgbClr val="FFFFFF"/>
                </a:solidFill>
                <a:latin typeface="微软雅黑"/>
                <a:ea typeface="微软雅黑"/>
              </a:rPr>
              <a:t>launchpad</a:t>
            </a:r>
            <a:endParaRPr dirty="0"/>
          </a:p>
        </p:txBody>
      </p:sp>
      <p:pic>
        <p:nvPicPr>
          <p:cNvPr id="359" name="图片 358"/>
          <p:cNvPicPr/>
          <p:nvPr/>
        </p:nvPicPr>
        <p:blipFill>
          <a:blip r:embed="rId7"/>
          <a:stretch>
            <a:fillRect/>
          </a:stretch>
        </p:blipFill>
        <p:spPr>
          <a:xfrm>
            <a:off x="1535040" y="1437840"/>
            <a:ext cx="5851800" cy="3840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361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362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363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364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365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366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367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368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369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370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371" name="CustomShape 7"/>
          <p:cNvSpPr/>
          <p:nvPr/>
        </p:nvSpPr>
        <p:spPr>
          <a:xfrm>
            <a:off x="540000" y="401760"/>
            <a:ext cx="704916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Open Development</a:t>
            </a:r>
            <a:endParaRPr/>
          </a:p>
        </p:txBody>
      </p:sp>
      <p:sp>
        <p:nvSpPr>
          <p:cNvPr id="372" name="CustomShape 8"/>
          <p:cNvSpPr/>
          <p:nvPr/>
        </p:nvSpPr>
        <p:spPr>
          <a:xfrm>
            <a:off x="1296720" y="5386320"/>
            <a:ext cx="6896520" cy="516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Code Review</a:t>
            </a:r>
            <a:endParaRPr/>
          </a:p>
        </p:txBody>
      </p:sp>
      <p:pic>
        <p:nvPicPr>
          <p:cNvPr id="373" name="图片 372"/>
          <p:cNvPicPr/>
          <p:nvPr/>
        </p:nvPicPr>
        <p:blipFill>
          <a:blip r:embed="rId7"/>
          <a:stretch>
            <a:fillRect/>
          </a:stretch>
        </p:blipFill>
        <p:spPr>
          <a:xfrm>
            <a:off x="457560" y="1454400"/>
            <a:ext cx="7954560" cy="3757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375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376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377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378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379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380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381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382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383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384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385" name="CustomShape 7"/>
          <p:cNvSpPr/>
          <p:nvPr/>
        </p:nvSpPr>
        <p:spPr>
          <a:xfrm>
            <a:off x="540000" y="401760"/>
            <a:ext cx="704916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Open Community</a:t>
            </a:r>
            <a:endParaRPr/>
          </a:p>
        </p:txBody>
      </p:sp>
      <p:sp>
        <p:nvSpPr>
          <p:cNvPr id="387" name="CustomShape 9"/>
          <p:cNvSpPr/>
          <p:nvPr/>
        </p:nvSpPr>
        <p:spPr>
          <a:xfrm>
            <a:off x="1047600" y="1882080"/>
            <a:ext cx="6411960" cy="10015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 sz="3200">
                <a:solidFill>
                  <a:srgbClr val="FFFFFF"/>
                </a:solidFill>
              </a:rPr>
              <a:t>IRC meeting are open to everyone</a:t>
            </a:r>
            <a:endParaRPr/>
          </a:p>
          <a:p>
            <a:r>
              <a:rPr lang="en-US" sz="3200">
                <a:solidFill>
                  <a:srgbClr val="FFFFFF"/>
                </a:solidFill>
              </a:rPr>
              <a:t>OpenStack Foundation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pic>
        <p:nvPicPr>
          <p:cNvPr id="389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390" name="CustomShape 2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391" name="CustomShape 3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392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393" name="CustomShape 4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394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395" name="CustomShape 5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396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397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398" name="CustomShape 6"/>
          <p:cNvSpPr/>
          <p:nvPr/>
        </p:nvSpPr>
        <p:spPr>
          <a:xfrm>
            <a:off x="540000" y="401760"/>
            <a:ext cx="704916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OpenStack Projects</a:t>
            </a:r>
            <a:endParaRPr/>
          </a:p>
        </p:txBody>
      </p:sp>
      <p:sp>
        <p:nvSpPr>
          <p:cNvPr id="399" name="CustomShape 7"/>
          <p:cNvSpPr/>
          <p:nvPr/>
        </p:nvSpPr>
        <p:spPr>
          <a:xfrm>
            <a:off x="237240" y="1271160"/>
            <a:ext cx="7663680" cy="5532120"/>
          </a:xfrm>
          <a:prstGeom prst="rect">
            <a:avLst/>
          </a:prstGeom>
        </p:spPr>
        <p:txBody>
          <a:bodyPr lIns="90000" tIns="52560" rIns="90000" bIns="45000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微软雅黑"/>
                <a:ea typeface="微软雅黑"/>
              </a:rPr>
              <a:t>Core Projects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Wingdings" charset="2"/>
              <a:buChar char=""/>
            </a:pPr>
            <a:r>
              <a:rPr lang="en-US" sz="2200" dirty="0" err="1">
                <a:solidFill>
                  <a:srgbClr val="FFFFFF"/>
                </a:solidFill>
                <a:latin typeface="微软雅黑"/>
                <a:ea typeface="微软雅黑"/>
              </a:rPr>
              <a:t>OpenStack</a:t>
            </a:r>
            <a:r>
              <a:rPr lang="en-US" sz="2200" dirty="0">
                <a:solidFill>
                  <a:srgbClr val="FFFFFF"/>
                </a:solidFill>
                <a:latin typeface="微软雅黑"/>
                <a:ea typeface="微软雅黑"/>
              </a:rPr>
              <a:t> Compute(</a:t>
            </a:r>
            <a:r>
              <a:rPr lang="en-US" sz="2200" b="1" dirty="0">
                <a:solidFill>
                  <a:srgbClr val="FFFFFF"/>
                </a:solidFill>
                <a:latin typeface="微软雅黑"/>
                <a:ea typeface="微软雅黑"/>
              </a:rPr>
              <a:t>Nova</a:t>
            </a:r>
            <a:r>
              <a:rPr lang="en-US" sz="2200" dirty="0">
                <a:solidFill>
                  <a:srgbClr val="FFFFFF"/>
                </a:solidFill>
                <a:latin typeface="微软雅黑"/>
                <a:ea typeface="微软雅黑"/>
              </a:rPr>
              <a:t>)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Wingdings" charset="2"/>
              <a:buChar char=""/>
            </a:pPr>
            <a:r>
              <a:rPr lang="en-US" sz="2200" dirty="0" err="1">
                <a:solidFill>
                  <a:srgbClr val="FFFFFF"/>
                </a:solidFill>
                <a:latin typeface="微软雅黑"/>
                <a:ea typeface="微软雅黑"/>
              </a:rPr>
              <a:t>OpenStack</a:t>
            </a:r>
            <a:r>
              <a:rPr lang="en-US" sz="2200" dirty="0">
                <a:solidFill>
                  <a:srgbClr val="FFFFFF"/>
                </a:solidFill>
                <a:latin typeface="微软雅黑"/>
                <a:ea typeface="微软雅黑"/>
              </a:rPr>
              <a:t> Object Storage(</a:t>
            </a:r>
            <a:r>
              <a:rPr lang="en-US" sz="2200" b="1" dirty="0">
                <a:solidFill>
                  <a:srgbClr val="FFFFFF"/>
                </a:solidFill>
                <a:latin typeface="微软雅黑"/>
                <a:ea typeface="微软雅黑"/>
              </a:rPr>
              <a:t>Swift</a:t>
            </a:r>
            <a:r>
              <a:rPr lang="en-US" sz="2200" dirty="0">
                <a:solidFill>
                  <a:srgbClr val="FFFFFF"/>
                </a:solidFill>
                <a:latin typeface="微软雅黑"/>
                <a:ea typeface="微软雅黑"/>
              </a:rPr>
              <a:t>)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Wingdings" charset="2"/>
              <a:buChar char=""/>
            </a:pPr>
            <a:r>
              <a:rPr lang="en-US" sz="2200" dirty="0">
                <a:solidFill>
                  <a:srgbClr val="FFFFFF"/>
                </a:solidFill>
                <a:latin typeface="微软雅黑"/>
                <a:ea typeface="微软雅黑"/>
              </a:rPr>
              <a:t>Image Service (Glance)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Wingdings" charset="2"/>
              <a:buChar char=""/>
            </a:pPr>
            <a:r>
              <a:rPr lang="en-US" sz="2200" dirty="0">
                <a:solidFill>
                  <a:srgbClr val="FFFFFF"/>
                </a:solidFill>
                <a:latin typeface="微软雅黑"/>
                <a:ea typeface="微软雅黑"/>
              </a:rPr>
              <a:t>Identity (</a:t>
            </a:r>
            <a:r>
              <a:rPr lang="en-US" sz="2200" b="1" dirty="0">
                <a:solidFill>
                  <a:srgbClr val="FFFFFF"/>
                </a:solidFill>
                <a:latin typeface="微软雅黑"/>
                <a:ea typeface="微软雅黑"/>
              </a:rPr>
              <a:t>Keystone</a:t>
            </a:r>
            <a:r>
              <a:rPr lang="en-US" sz="2200" dirty="0">
                <a:solidFill>
                  <a:srgbClr val="FFFFFF"/>
                </a:solidFill>
                <a:latin typeface="微软雅黑"/>
                <a:ea typeface="微软雅黑"/>
              </a:rPr>
              <a:t>)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Wingdings" charset="2"/>
              <a:buChar char=""/>
            </a:pPr>
            <a:r>
              <a:rPr lang="en-US" sz="2200" dirty="0">
                <a:solidFill>
                  <a:srgbClr val="FFFFFF"/>
                </a:solidFill>
                <a:latin typeface="微软雅黑"/>
                <a:ea typeface="微软雅黑"/>
              </a:rPr>
              <a:t>Dashboard (Horizon)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Wingdings" charset="2"/>
              <a:buChar char=""/>
            </a:pPr>
            <a:r>
              <a:rPr lang="en-US" sz="2200" dirty="0">
                <a:solidFill>
                  <a:srgbClr val="FFFFFF"/>
                </a:solidFill>
                <a:latin typeface="微软雅黑"/>
                <a:ea typeface="微软雅黑"/>
              </a:rPr>
              <a:t>Network Connectivity (</a:t>
            </a:r>
            <a:r>
              <a:rPr lang="en-US" sz="2200" b="1" dirty="0">
                <a:solidFill>
                  <a:srgbClr val="FFFFFF"/>
                </a:solidFill>
                <a:latin typeface="微软雅黑"/>
                <a:ea typeface="微软雅黑"/>
              </a:rPr>
              <a:t>Quantum</a:t>
            </a:r>
            <a:r>
              <a:rPr lang="en-US" sz="2200" dirty="0">
                <a:solidFill>
                  <a:srgbClr val="FFFFFF"/>
                </a:solidFill>
                <a:latin typeface="微软雅黑"/>
                <a:ea typeface="微软雅黑"/>
              </a:rPr>
              <a:t>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微软雅黑"/>
                <a:ea typeface="微软雅黑"/>
              </a:rPr>
              <a:t>Community Projects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Wingdings" charset="2"/>
              <a:buChar char=""/>
            </a:pPr>
            <a:r>
              <a:rPr lang="en-US" sz="2200" dirty="0">
                <a:solidFill>
                  <a:srgbClr val="FFFFFF"/>
                </a:solidFill>
                <a:latin typeface="微软雅黑"/>
                <a:ea typeface="微软雅黑"/>
              </a:rPr>
              <a:t>IP Management: </a:t>
            </a:r>
            <a:r>
              <a:rPr lang="en-US" sz="2200" dirty="0" err="1">
                <a:solidFill>
                  <a:srgbClr val="FFFFFF"/>
                </a:solidFill>
                <a:latin typeface="微软雅黑"/>
                <a:ea typeface="微软雅黑"/>
              </a:rPr>
              <a:t>Melange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Wingdings" charset="2"/>
              <a:buChar char=""/>
            </a:pPr>
            <a:r>
              <a:rPr lang="en-US" sz="2200" dirty="0">
                <a:solidFill>
                  <a:srgbClr val="FFFFFF"/>
                </a:solidFill>
                <a:latin typeface="微软雅黑"/>
                <a:ea typeface="微软雅黑"/>
              </a:rPr>
              <a:t>Load Balancer: </a:t>
            </a:r>
            <a:r>
              <a:rPr lang="en-US" sz="2200" dirty="0" err="1">
                <a:solidFill>
                  <a:srgbClr val="FFFFFF"/>
                </a:solidFill>
                <a:latin typeface="微软雅黑"/>
                <a:ea typeface="微软雅黑"/>
              </a:rPr>
              <a:t>Altas</a:t>
            </a:r>
            <a:r>
              <a:rPr lang="en-US" sz="2200" dirty="0">
                <a:solidFill>
                  <a:srgbClr val="FFFFFF"/>
                </a:solidFill>
                <a:latin typeface="微软雅黑"/>
                <a:ea typeface="微软雅黑"/>
              </a:rPr>
              <a:t>-LB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Wingdings" charset="2"/>
              <a:buChar char=""/>
            </a:pPr>
            <a:r>
              <a:rPr lang="en-US" sz="2200" dirty="0">
                <a:solidFill>
                  <a:srgbClr val="FFFFFF"/>
                </a:solidFill>
                <a:latin typeface="微软雅黑"/>
                <a:ea typeface="微软雅黑"/>
              </a:rPr>
              <a:t>Database as a Service: </a:t>
            </a:r>
            <a:r>
              <a:rPr lang="en-US" sz="2200" dirty="0" err="1">
                <a:solidFill>
                  <a:srgbClr val="FFFFFF"/>
                </a:solidFill>
                <a:latin typeface="微软雅黑"/>
                <a:ea typeface="微软雅黑"/>
              </a:rPr>
              <a:t>RedDwarf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Wingdings" charset="2"/>
              <a:buChar char=""/>
            </a:pPr>
            <a:r>
              <a:rPr lang="en-US" sz="2200" dirty="0">
                <a:solidFill>
                  <a:srgbClr val="FFFFFF"/>
                </a:solidFill>
                <a:latin typeface="微软雅黑"/>
                <a:ea typeface="微软雅黑"/>
              </a:rPr>
              <a:t>Message Queue: Burrow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graphicFrame>
        <p:nvGraphicFramePr>
          <p:cNvPr id="400" name="Table 8"/>
          <p:cNvGraphicFramePr/>
          <p:nvPr>
            <p:extLst>
              <p:ext uri="{D42A27DB-BD31-4B8C-83A1-F6EECF244321}">
                <p14:modId xmlns:p14="http://schemas.microsoft.com/office/powerpoint/2010/main" val="332908738"/>
              </p:ext>
            </p:extLst>
          </p:nvPr>
        </p:nvGraphicFramePr>
        <p:xfrm>
          <a:off x="6084720" y="1303920"/>
          <a:ext cx="2663640" cy="39596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056960"/>
                <a:gridCol w="1606680"/>
              </a:tblGrid>
              <a:tr h="39600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</a:pPr>
                      <a:r>
                        <a:rPr lang="en-US"/>
                        <a:t>AWS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</a:pPr>
                      <a:r>
                        <a:rPr lang="en-US"/>
                        <a:t>OpenStack</a:t>
                      </a:r>
                      <a:endParaRPr/>
                    </a:p>
                  </a:txBody>
                  <a:tcPr/>
                </a:tc>
              </a:tr>
              <a:tr h="39600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</a:pPr>
                      <a:r>
                        <a:rPr lang="en-US"/>
                        <a:t>EC2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</a:pPr>
                      <a:r>
                        <a:rPr lang="en-US"/>
                        <a:t>nova</a:t>
                      </a:r>
                      <a:endParaRPr/>
                    </a:p>
                  </a:txBody>
                  <a:tcPr/>
                </a:tc>
              </a:tr>
              <a:tr h="39600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</a:pPr>
                      <a:r>
                        <a:rPr lang="en-US"/>
                        <a:t>S3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</a:pPr>
                      <a:r>
                        <a:rPr lang="en-US"/>
                        <a:t>swift</a:t>
                      </a:r>
                      <a:endParaRPr/>
                    </a:p>
                  </a:txBody>
                  <a:tcPr/>
                </a:tc>
              </a:tr>
              <a:tr h="39600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</a:pPr>
                      <a:r>
                        <a:rPr lang="en-US"/>
                        <a:t>EBS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</a:pPr>
                      <a:r>
                        <a:rPr lang="en-US"/>
                        <a:t>nova-volume</a:t>
                      </a:r>
                      <a:endParaRPr/>
                    </a:p>
                  </a:txBody>
                  <a:tcPr/>
                </a:tc>
              </a:tr>
              <a:tr h="39600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</a:pPr>
                      <a:r>
                        <a:rPr lang="en-US"/>
                        <a:t>ELB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/>
                        <a:t>Atlas-LB</a:t>
                      </a:r>
                      <a:endParaRPr/>
                    </a:p>
                  </a:txBody>
                  <a:tcPr/>
                </a:tc>
              </a:tr>
              <a:tr h="39600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</a:pPr>
                      <a:r>
                        <a:rPr lang="en-US"/>
                        <a:t>SQS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/>
                        <a:t>Burrow</a:t>
                      </a:r>
                      <a:endParaRPr/>
                    </a:p>
                  </a:txBody>
                  <a:tcPr/>
                </a:tc>
              </a:tr>
              <a:tr h="39600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</a:pPr>
                      <a:r>
                        <a:rPr lang="en-US"/>
                        <a:t>Console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/>
                        <a:t>Dashboard</a:t>
                      </a:r>
                      <a:endParaRPr/>
                    </a:p>
                  </a:txBody>
                  <a:tcPr/>
                </a:tc>
              </a:tr>
              <a:tr h="39600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</a:pPr>
                      <a:r>
                        <a:rPr lang="en-US"/>
                        <a:t>IAM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/>
                        <a:t>Keystone</a:t>
                      </a:r>
                      <a:endParaRPr/>
                    </a:p>
                  </a:txBody>
                  <a:tcPr/>
                </a:tc>
              </a:tr>
              <a:tr h="39600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</a:pPr>
                      <a:r>
                        <a:rPr lang="en-US"/>
                        <a:t>VPC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/>
                        <a:t>Quantum</a:t>
                      </a:r>
                      <a:endParaRPr/>
                    </a:p>
                  </a:txBody>
                  <a:tcPr/>
                </a:tc>
              </a:tr>
              <a:tr h="395640">
                <a:tc>
                  <a:txBody>
                    <a:bodyPr/>
                    <a:lstStyle/>
                    <a:p>
                      <a:pPr>
                        <a:lnSpc>
                          <a:spcPct val="93000"/>
                        </a:lnSpc>
                      </a:pPr>
                      <a:r>
                        <a:rPr lang="en-US"/>
                        <a:t>RDS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 err="1"/>
                        <a:t>RedDwarf</a:t>
                      </a:r>
                      <a:endParaRPr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126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127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128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129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130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131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132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133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134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-2303" y="0"/>
            <a:ext cx="9142920" cy="6856920"/>
          </a:xfrm>
          <a:prstGeom prst="rect">
            <a:avLst/>
          </a:prstGeom>
        </p:spPr>
      </p:pic>
      <p:pic>
        <p:nvPicPr>
          <p:cNvPr id="135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3640" y="1124640"/>
            <a:ext cx="2304000" cy="56160"/>
          </a:xfrm>
          <a:prstGeom prst="rect">
            <a:avLst/>
          </a:prstGeom>
        </p:spPr>
      </p:pic>
      <p:sp>
        <p:nvSpPr>
          <p:cNvPr id="136" name="CustomShape 7"/>
          <p:cNvSpPr/>
          <p:nvPr/>
        </p:nvSpPr>
        <p:spPr>
          <a:xfrm>
            <a:off x="539640" y="601560"/>
            <a:ext cx="2231280" cy="516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>
                <a:solidFill>
                  <a:srgbClr val="FFFFFF"/>
                </a:solidFill>
                <a:latin typeface="微软雅黑"/>
                <a:ea typeface="微软雅黑"/>
              </a:rPr>
              <a:t>Content</a:t>
            </a:r>
            <a:endParaRPr/>
          </a:p>
        </p:txBody>
      </p:sp>
      <p:sp>
        <p:nvSpPr>
          <p:cNvPr id="137" name="CustomShape 8"/>
          <p:cNvSpPr/>
          <p:nvPr/>
        </p:nvSpPr>
        <p:spPr>
          <a:xfrm>
            <a:off x="755640" y="1738686"/>
            <a:ext cx="4331160" cy="1566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marL="514350" indent="-514350">
              <a:lnSpc>
                <a:spcPct val="100000"/>
              </a:lnSpc>
              <a:buSzPct val="45000"/>
              <a:buFont typeface="Wingdings" pitchFamily="2" charset="2"/>
              <a:buChar char="n"/>
            </a:pPr>
            <a:r>
              <a:rPr lang="en-US" sz="2800" b="1" dirty="0" err="1">
                <a:solidFill>
                  <a:srgbClr val="FFFFFF"/>
                </a:solidFill>
              </a:rPr>
              <a:t>OpenStack</a:t>
            </a:r>
            <a:r>
              <a:rPr lang="en-US" sz="2800" b="1" dirty="0">
                <a:solidFill>
                  <a:srgbClr val="FFFFFF"/>
                </a:solidFill>
              </a:rPr>
              <a:t> General </a:t>
            </a:r>
            <a:r>
              <a:rPr lang="en-US" sz="2800" b="1" dirty="0" smtClean="0">
                <a:solidFill>
                  <a:srgbClr val="FFFFFF"/>
                </a:solidFill>
              </a:rPr>
              <a:t>Topics</a:t>
            </a:r>
          </a:p>
          <a:p>
            <a:pPr marL="971550" lvl="1" indent="-514350">
              <a:buSzPct val="45000"/>
              <a:buFont typeface="Wingdings" pitchFamily="2" charset="2"/>
              <a:buChar char="n"/>
            </a:pPr>
            <a:r>
              <a:rPr lang="en-US" sz="2800" dirty="0" smtClean="0">
                <a:solidFill>
                  <a:srgbClr val="FFFFFF"/>
                </a:solidFill>
              </a:rPr>
              <a:t>Genesis, Strength,  Chances and Challenges</a:t>
            </a:r>
          </a:p>
          <a:p>
            <a:pPr marL="514350" indent="-514350">
              <a:lnSpc>
                <a:spcPct val="100000"/>
              </a:lnSpc>
              <a:buSzPct val="45000"/>
              <a:buFont typeface="Wingdings" pitchFamily="2" charset="2"/>
              <a:buChar char="n"/>
            </a:pPr>
            <a:endParaRPr sz="2800" dirty="0"/>
          </a:p>
          <a:p>
            <a:pPr marL="514350" indent="-514350">
              <a:lnSpc>
                <a:spcPct val="100000"/>
              </a:lnSpc>
              <a:buSzPct val="45000"/>
              <a:buFont typeface="Wingdings" pitchFamily="2" charset="2"/>
              <a:buChar char="n"/>
            </a:pPr>
            <a:r>
              <a:rPr lang="en-US" sz="2800" b="1" dirty="0" err="1">
                <a:solidFill>
                  <a:srgbClr val="FFFFFF"/>
                </a:solidFill>
              </a:rPr>
              <a:t>OpenStack</a:t>
            </a:r>
            <a:r>
              <a:rPr lang="en-US" sz="2800" b="1" dirty="0">
                <a:solidFill>
                  <a:srgbClr val="FFFFFF"/>
                </a:solidFill>
              </a:rPr>
              <a:t> in </a:t>
            </a:r>
            <a:r>
              <a:rPr lang="en-US" sz="2800" b="1" dirty="0" err="1" smtClean="0">
                <a:solidFill>
                  <a:srgbClr val="FFFFFF"/>
                </a:solidFill>
              </a:rPr>
              <a:t>Sina</a:t>
            </a:r>
            <a:endParaRPr lang="en-US" sz="2800" b="1" dirty="0" smtClean="0">
              <a:solidFill>
                <a:srgbClr val="FFFFFF"/>
              </a:solidFill>
            </a:endParaRPr>
          </a:p>
          <a:p>
            <a:pPr marL="971550" lvl="1" indent="-514350">
              <a:buSzPct val="45000"/>
              <a:buFont typeface="Wingdings" pitchFamily="2" charset="2"/>
              <a:buChar char="n"/>
            </a:pPr>
            <a:r>
              <a:rPr lang="en-US" sz="2800" dirty="0" smtClean="0">
                <a:solidFill>
                  <a:srgbClr val="FFFFFF"/>
                </a:solidFill>
              </a:rPr>
              <a:t>Integration</a:t>
            </a:r>
          </a:p>
          <a:p>
            <a:pPr marL="971550" lvl="1" indent="-514350">
              <a:buSzPct val="45000"/>
              <a:buFont typeface="Wingdings" pitchFamily="2" charset="2"/>
              <a:buChar char="n"/>
            </a:pPr>
            <a:r>
              <a:rPr lang="en-US" sz="2800" dirty="0" smtClean="0">
                <a:solidFill>
                  <a:srgbClr val="FFFFFF"/>
                </a:solidFill>
              </a:rPr>
              <a:t>Extension</a:t>
            </a:r>
          </a:p>
          <a:p>
            <a:pPr marL="971550" lvl="1" indent="-514350">
              <a:buSzPct val="45000"/>
              <a:buFont typeface="Wingdings" pitchFamily="2" charset="2"/>
              <a:buChar char="n"/>
            </a:pPr>
            <a:r>
              <a:rPr lang="en-US" sz="2800" dirty="0" smtClean="0">
                <a:solidFill>
                  <a:srgbClr val="FFFFFF"/>
                </a:solidFill>
              </a:rPr>
              <a:t>New Services</a:t>
            </a:r>
          </a:p>
          <a:p>
            <a:pPr marL="514350" indent="-514350">
              <a:lnSpc>
                <a:spcPct val="100000"/>
              </a:lnSpc>
              <a:buSzPct val="45000"/>
              <a:buFont typeface="Wingdings" pitchFamily="2" charset="2"/>
              <a:buChar char="n"/>
            </a:pPr>
            <a:endParaRPr sz="2800" dirty="0"/>
          </a:p>
          <a:p>
            <a:pPr marL="514350" indent="-514350">
              <a:lnSpc>
                <a:spcPct val="100000"/>
              </a:lnSpc>
              <a:buSzPct val="45000"/>
              <a:buFont typeface="Wingdings" pitchFamily="2" charset="2"/>
              <a:buChar char="n"/>
            </a:pPr>
            <a:r>
              <a:rPr lang="en-US" sz="2800" b="1" dirty="0" err="1">
                <a:solidFill>
                  <a:srgbClr val="FFFFFF"/>
                </a:solidFill>
              </a:rPr>
              <a:t>Sina</a:t>
            </a:r>
            <a:r>
              <a:rPr lang="en-US" sz="2800" b="1" dirty="0">
                <a:solidFill>
                  <a:srgbClr val="FFFFFF"/>
                </a:solidFill>
              </a:rPr>
              <a:t> Contribution to </a:t>
            </a:r>
            <a:r>
              <a:rPr lang="en-US" sz="2800" b="1" dirty="0" err="1">
                <a:solidFill>
                  <a:srgbClr val="FFFFFF"/>
                </a:solidFill>
              </a:rPr>
              <a:t>OpenStack</a:t>
            </a:r>
            <a:r>
              <a:rPr lang="en-US" sz="2800" b="1" dirty="0">
                <a:solidFill>
                  <a:srgbClr val="FFFFFF"/>
                </a:solidFill>
              </a:rPr>
              <a:t> community</a:t>
            </a:r>
            <a:endParaRPr sz="2800" b="1" dirty="0"/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n"/>
            </a:pP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402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403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404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405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406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407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408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409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410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sp>
        <p:nvSpPr>
          <p:cNvPr id="411" name="CustomShape 7"/>
          <p:cNvSpPr/>
          <p:nvPr/>
        </p:nvSpPr>
        <p:spPr>
          <a:xfrm>
            <a:off x="1623600" y="2928960"/>
            <a:ext cx="7502040" cy="516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OpenStack Chances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413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414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415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416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417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418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419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420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421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sp>
        <p:nvSpPr>
          <p:cNvPr id="422" name="CustomShape 7"/>
          <p:cNvSpPr/>
          <p:nvPr/>
        </p:nvSpPr>
        <p:spPr>
          <a:xfrm>
            <a:off x="898920" y="2861954"/>
            <a:ext cx="7502040" cy="516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dirty="0" err="1">
                <a:solidFill>
                  <a:srgbClr val="FFFFFF"/>
                </a:solidFill>
                <a:latin typeface="微软雅黑"/>
                <a:ea typeface="微软雅黑"/>
              </a:rPr>
              <a:t>OpenStack</a:t>
            </a:r>
            <a:r>
              <a:rPr lang="en-US" sz="3200" b="1" dirty="0">
                <a:solidFill>
                  <a:srgbClr val="FFFFFF"/>
                </a:solidFill>
                <a:latin typeface="微软雅黑"/>
                <a:ea typeface="微软雅黑"/>
              </a:rPr>
              <a:t> is still far from being a "turnkey" solution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424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425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426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427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428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429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430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431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432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720"/>
            <a:ext cx="9142920" cy="6856920"/>
          </a:xfrm>
          <a:prstGeom prst="rect">
            <a:avLst/>
          </a:prstGeom>
        </p:spPr>
      </p:pic>
      <p:pic>
        <p:nvPicPr>
          <p:cNvPr id="433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434" name="CustomShape 7"/>
          <p:cNvSpPr/>
          <p:nvPr/>
        </p:nvSpPr>
        <p:spPr>
          <a:xfrm>
            <a:off x="540000" y="401760"/>
            <a:ext cx="704916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OpenStack Startups</a:t>
            </a:r>
            <a:endParaRPr/>
          </a:p>
        </p:txBody>
      </p:sp>
      <p:pic>
        <p:nvPicPr>
          <p:cNvPr id="435" name="图片 434"/>
          <p:cNvPicPr/>
          <p:nvPr/>
        </p:nvPicPr>
        <p:blipFill>
          <a:blip r:embed="rId7"/>
          <a:stretch>
            <a:fillRect/>
          </a:stretch>
        </p:blipFill>
        <p:spPr>
          <a:xfrm>
            <a:off x="822960" y="1737360"/>
            <a:ext cx="2971080" cy="1005480"/>
          </a:xfrm>
          <a:prstGeom prst="rect">
            <a:avLst/>
          </a:prstGeom>
        </p:spPr>
      </p:pic>
      <p:pic>
        <p:nvPicPr>
          <p:cNvPr id="436" name="图片 435"/>
          <p:cNvPicPr/>
          <p:nvPr/>
        </p:nvPicPr>
        <p:blipFill>
          <a:blip r:embed="rId8"/>
          <a:stretch>
            <a:fillRect/>
          </a:stretch>
        </p:blipFill>
        <p:spPr>
          <a:xfrm>
            <a:off x="4448520" y="1700640"/>
            <a:ext cx="3232080" cy="1042200"/>
          </a:xfrm>
          <a:prstGeom prst="rect">
            <a:avLst/>
          </a:prstGeom>
        </p:spPr>
      </p:pic>
      <p:pic>
        <p:nvPicPr>
          <p:cNvPr id="437" name="图片 436"/>
          <p:cNvPicPr/>
          <p:nvPr/>
        </p:nvPicPr>
        <p:blipFill>
          <a:blip r:embed="rId9"/>
          <a:stretch>
            <a:fillRect/>
          </a:stretch>
        </p:blipFill>
        <p:spPr>
          <a:xfrm>
            <a:off x="829080" y="2991240"/>
            <a:ext cx="2370960" cy="1580400"/>
          </a:xfrm>
          <a:prstGeom prst="rect">
            <a:avLst/>
          </a:prstGeom>
        </p:spPr>
      </p:pic>
      <p:pic>
        <p:nvPicPr>
          <p:cNvPr id="438" name="图片 437"/>
          <p:cNvPicPr/>
          <p:nvPr/>
        </p:nvPicPr>
        <p:blipFill>
          <a:blip r:embed="rId10"/>
          <a:stretch>
            <a:fillRect/>
          </a:stretch>
        </p:blipFill>
        <p:spPr>
          <a:xfrm>
            <a:off x="3662280" y="3232440"/>
            <a:ext cx="4201200" cy="1064880"/>
          </a:xfrm>
          <a:prstGeom prst="rect">
            <a:avLst/>
          </a:prstGeom>
        </p:spPr>
      </p:pic>
      <p:pic>
        <p:nvPicPr>
          <p:cNvPr id="439" name="图片 438"/>
          <p:cNvPicPr/>
          <p:nvPr/>
        </p:nvPicPr>
        <p:blipFill>
          <a:blip r:embed="rId11"/>
          <a:stretch>
            <a:fillRect/>
          </a:stretch>
        </p:blipFill>
        <p:spPr>
          <a:xfrm>
            <a:off x="3597480" y="4443120"/>
            <a:ext cx="3808800" cy="951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441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442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443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444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445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446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447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448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449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450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451" name="CustomShape 7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OpenStack Public Cloud</a:t>
            </a:r>
            <a:endParaRPr/>
          </a:p>
        </p:txBody>
      </p:sp>
      <p:pic>
        <p:nvPicPr>
          <p:cNvPr id="452" name="图片 451"/>
          <p:cNvPicPr/>
          <p:nvPr/>
        </p:nvPicPr>
        <p:blipFill>
          <a:blip r:embed="rId7"/>
          <a:stretch>
            <a:fillRect/>
          </a:stretch>
        </p:blipFill>
        <p:spPr>
          <a:xfrm>
            <a:off x="456840" y="1917720"/>
            <a:ext cx="4572000" cy="1008000"/>
          </a:xfrm>
          <a:prstGeom prst="rect">
            <a:avLst/>
          </a:prstGeom>
        </p:spPr>
      </p:pic>
      <p:pic>
        <p:nvPicPr>
          <p:cNvPr id="453" name="图片 452"/>
          <p:cNvPicPr/>
          <p:nvPr/>
        </p:nvPicPr>
        <p:blipFill>
          <a:blip r:embed="rId8"/>
          <a:stretch>
            <a:fillRect/>
          </a:stretch>
        </p:blipFill>
        <p:spPr>
          <a:xfrm>
            <a:off x="404640" y="3288960"/>
            <a:ext cx="1904400" cy="2466360"/>
          </a:xfrm>
          <a:prstGeom prst="rect">
            <a:avLst/>
          </a:prstGeom>
        </p:spPr>
      </p:pic>
      <p:pic>
        <p:nvPicPr>
          <p:cNvPr id="454" name="图片 453"/>
          <p:cNvPicPr/>
          <p:nvPr/>
        </p:nvPicPr>
        <p:blipFill>
          <a:blip r:embed="rId9"/>
          <a:stretch>
            <a:fillRect/>
          </a:stretch>
        </p:blipFill>
        <p:spPr>
          <a:xfrm>
            <a:off x="5666400" y="1848960"/>
            <a:ext cx="3291480" cy="2406600"/>
          </a:xfrm>
          <a:prstGeom prst="rect">
            <a:avLst/>
          </a:prstGeom>
        </p:spPr>
      </p:pic>
      <p:pic>
        <p:nvPicPr>
          <p:cNvPr id="455" name="图片 454"/>
          <p:cNvPicPr/>
          <p:nvPr/>
        </p:nvPicPr>
        <p:blipFill>
          <a:blip r:embed="rId10"/>
          <a:stretch>
            <a:fillRect/>
          </a:stretch>
        </p:blipFill>
        <p:spPr>
          <a:xfrm>
            <a:off x="2488320" y="3272400"/>
            <a:ext cx="2906280" cy="570960"/>
          </a:xfrm>
          <a:prstGeom prst="rect">
            <a:avLst/>
          </a:prstGeom>
        </p:spPr>
      </p:pic>
      <p:pic>
        <p:nvPicPr>
          <p:cNvPr id="456" name="图片 455"/>
          <p:cNvPicPr/>
          <p:nvPr/>
        </p:nvPicPr>
        <p:blipFill>
          <a:blip r:embed="rId11"/>
          <a:stretch>
            <a:fillRect/>
          </a:stretch>
        </p:blipFill>
        <p:spPr>
          <a:xfrm>
            <a:off x="2651760" y="4577760"/>
            <a:ext cx="2856240" cy="633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458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459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460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461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462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463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464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465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466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467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468" name="CustomShape 7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Domestic Market</a:t>
            </a:r>
            <a:endParaRPr/>
          </a:p>
        </p:txBody>
      </p:sp>
      <p:sp>
        <p:nvSpPr>
          <p:cNvPr id="469" name="CustomShape 8"/>
          <p:cNvSpPr/>
          <p:nvPr/>
        </p:nvSpPr>
        <p:spPr>
          <a:xfrm>
            <a:off x="540000" y="189936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微软雅黑"/>
                <a:ea typeface="微软雅黑"/>
              </a:rPr>
              <a:t>Public Cloud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微软雅黑"/>
                <a:ea typeface="微软雅黑"/>
              </a:rPr>
              <a:t>	</a:t>
            </a:r>
            <a:r>
              <a:rPr lang="en-US" sz="2400" dirty="0" err="1">
                <a:solidFill>
                  <a:srgbClr val="FFFFFF"/>
                </a:solidFill>
                <a:latin typeface="微软雅黑"/>
                <a:ea typeface="微软雅黑"/>
              </a:rPr>
              <a:t>Aliyun</a:t>
            </a:r>
            <a:r>
              <a:rPr lang="en-US" sz="2400" dirty="0">
                <a:solidFill>
                  <a:srgbClr val="FFFFFF"/>
                </a:solidFill>
                <a:latin typeface="微软雅黑"/>
                <a:ea typeface="微软雅黑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微软雅黑"/>
                <a:ea typeface="微软雅黑"/>
              </a:rPr>
              <a:t>GrandCloud</a:t>
            </a:r>
            <a:r>
              <a:rPr lang="en-US" sz="2400" dirty="0">
                <a:solidFill>
                  <a:srgbClr val="FFFFFF"/>
                </a:solidFill>
                <a:latin typeface="微软雅黑"/>
                <a:ea typeface="微软雅黑"/>
              </a:rPr>
              <a:t>, </a:t>
            </a:r>
            <a:r>
              <a:rPr lang="en-US" sz="2400" dirty="0" err="1" smtClean="0">
                <a:solidFill>
                  <a:srgbClr val="FFFFFF"/>
                </a:solidFill>
                <a:latin typeface="微软雅黑"/>
                <a:ea typeface="微软雅黑"/>
              </a:rPr>
              <a:t>SinaCloud</a:t>
            </a:r>
            <a:r>
              <a:rPr lang="en-US" sz="2400" dirty="0" smtClean="0">
                <a:solidFill>
                  <a:srgbClr val="FFFFFF"/>
                </a:solidFill>
                <a:latin typeface="微软雅黑"/>
                <a:ea typeface="微软雅黑"/>
              </a:rPr>
              <a:t>…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微软雅黑"/>
                <a:ea typeface="微软雅黑"/>
              </a:rPr>
              <a:t>	Who will be the Chinese AWS ?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微软雅黑"/>
                <a:ea typeface="微软雅黑"/>
              </a:rPr>
              <a:t>Private Cloud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微软雅黑"/>
                <a:ea typeface="微软雅黑"/>
              </a:rPr>
              <a:t>	No competitive candidates till now*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微软雅黑"/>
                <a:ea typeface="微软雅黑"/>
              </a:rPr>
              <a:t>	</a:t>
            </a:r>
            <a:r>
              <a:rPr lang="en-US" sz="2400" dirty="0" err="1">
                <a:solidFill>
                  <a:srgbClr val="FFFFFF"/>
                </a:solidFill>
                <a:latin typeface="微软雅黑"/>
                <a:ea typeface="微软雅黑"/>
              </a:rPr>
              <a:t>OpenStack</a:t>
            </a:r>
            <a:r>
              <a:rPr lang="en-US" sz="2400" dirty="0">
                <a:solidFill>
                  <a:srgbClr val="FFFFFF"/>
                </a:solidFill>
                <a:latin typeface="微软雅黑"/>
                <a:ea typeface="微软雅黑"/>
              </a:rPr>
              <a:t> based solution will sweep away the private market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微软雅黑"/>
                <a:ea typeface="微软雅黑"/>
              </a:rPr>
              <a:t>	</a:t>
            </a:r>
            <a:endParaRPr dirty="0"/>
          </a:p>
        </p:txBody>
      </p:sp>
      <p:sp>
        <p:nvSpPr>
          <p:cNvPr id="470" name="CustomShape 9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Domestic Market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472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473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474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475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476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477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478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479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480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sp>
        <p:nvSpPr>
          <p:cNvPr id="481" name="CustomShape 7"/>
          <p:cNvSpPr/>
          <p:nvPr/>
        </p:nvSpPr>
        <p:spPr>
          <a:xfrm>
            <a:off x="1479600" y="2928960"/>
            <a:ext cx="7502040" cy="516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OpenStack Chanlleges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483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484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485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486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487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488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489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490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491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pic>
        <p:nvPicPr>
          <p:cNvPr id="492" name="图片 491"/>
          <p:cNvPicPr/>
          <p:nvPr/>
        </p:nvPicPr>
        <p:blipFill>
          <a:blip r:embed="rId6"/>
          <a:stretch>
            <a:fillRect/>
          </a:stretch>
        </p:blipFill>
        <p:spPr>
          <a:xfrm>
            <a:off x="1661940" y="1700640"/>
            <a:ext cx="5819040" cy="3351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495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496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497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498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499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500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501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502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503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sp>
        <p:nvSpPr>
          <p:cNvPr id="504" name="CustomShape 7"/>
          <p:cNvSpPr/>
          <p:nvPr/>
        </p:nvSpPr>
        <p:spPr>
          <a:xfrm>
            <a:off x="1557544" y="3239640"/>
            <a:ext cx="791100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微软雅黑"/>
                <a:ea typeface="微软雅黑"/>
              </a:rPr>
              <a:t>Shortage of </a:t>
            </a:r>
            <a:r>
              <a:rPr lang="en-US" sz="3200" b="1" dirty="0" err="1">
                <a:solidFill>
                  <a:srgbClr val="FFFFFF"/>
                </a:solidFill>
                <a:latin typeface="微软雅黑"/>
                <a:ea typeface="微软雅黑"/>
              </a:rPr>
              <a:t>OpenStack</a:t>
            </a:r>
            <a:r>
              <a:rPr lang="en-US" sz="3200" b="1" dirty="0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微软雅黑"/>
                <a:ea typeface="微软雅黑"/>
              </a:rPr>
              <a:t>Telants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506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507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508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509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510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511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512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513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514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sp>
        <p:nvSpPr>
          <p:cNvPr id="515" name="CustomShape 7"/>
          <p:cNvSpPr/>
          <p:nvPr/>
        </p:nvSpPr>
        <p:spPr>
          <a:xfrm>
            <a:off x="1479600" y="2928960"/>
            <a:ext cx="7502040" cy="516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OpenStack in Sina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517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51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519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520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521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522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523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524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525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sp>
        <p:nvSpPr>
          <p:cNvPr id="526" name="CustomShape 7"/>
          <p:cNvSpPr/>
          <p:nvPr/>
        </p:nvSpPr>
        <p:spPr>
          <a:xfrm>
            <a:off x="4820040" y="1403640"/>
            <a:ext cx="3958200" cy="1187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微软雅黑"/>
                <a:ea typeface="微软雅黑"/>
              </a:rPr>
              <a:t>First and most popular PaaS cloud in China, launched in 2009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微软雅黑"/>
                <a:ea typeface="微软雅黑"/>
              </a:rPr>
              <a:t>Support PHP, Python and Java runtime</a:t>
            </a:r>
            <a:endParaRPr/>
          </a:p>
        </p:txBody>
      </p:sp>
      <p:sp>
        <p:nvSpPr>
          <p:cNvPr id="527" name="Line 8"/>
          <p:cNvSpPr/>
          <p:nvPr/>
        </p:nvSpPr>
        <p:spPr>
          <a:xfrm>
            <a:off x="2695680" y="1957680"/>
            <a:ext cx="0" cy="3982320"/>
          </a:xfrm>
          <a:prstGeom prst="line">
            <a:avLst/>
          </a:prstGeom>
          <a:ln w="9360">
            <a:solidFill>
              <a:srgbClr val="00B0F0"/>
            </a:solidFill>
            <a:round/>
          </a:ln>
        </p:spPr>
      </p:sp>
      <p:sp>
        <p:nvSpPr>
          <p:cNvPr id="528" name="Line 9"/>
          <p:cNvSpPr/>
          <p:nvPr/>
        </p:nvSpPr>
        <p:spPr>
          <a:xfrm>
            <a:off x="2695680" y="1957680"/>
            <a:ext cx="648000" cy="0"/>
          </a:xfrm>
          <a:prstGeom prst="line">
            <a:avLst/>
          </a:prstGeom>
          <a:ln w="9360">
            <a:solidFill>
              <a:srgbClr val="00B0F0"/>
            </a:solidFill>
            <a:round/>
          </a:ln>
        </p:spPr>
      </p:sp>
      <p:sp>
        <p:nvSpPr>
          <p:cNvPr id="529" name="Line 10"/>
          <p:cNvSpPr/>
          <p:nvPr/>
        </p:nvSpPr>
        <p:spPr>
          <a:xfrm>
            <a:off x="2695680" y="3840480"/>
            <a:ext cx="648000" cy="0"/>
          </a:xfrm>
          <a:prstGeom prst="line">
            <a:avLst/>
          </a:prstGeom>
          <a:ln w="9360">
            <a:solidFill>
              <a:srgbClr val="00B0F0"/>
            </a:solidFill>
            <a:round/>
          </a:ln>
        </p:spPr>
      </p:sp>
      <p:sp>
        <p:nvSpPr>
          <p:cNvPr id="530" name="Line 11"/>
          <p:cNvSpPr/>
          <p:nvPr/>
        </p:nvSpPr>
        <p:spPr>
          <a:xfrm>
            <a:off x="2731680" y="5940000"/>
            <a:ext cx="648000" cy="0"/>
          </a:xfrm>
          <a:prstGeom prst="line">
            <a:avLst/>
          </a:prstGeom>
          <a:ln w="9360">
            <a:solidFill>
              <a:srgbClr val="00B0F0"/>
            </a:solidFill>
            <a:round/>
          </a:ln>
        </p:spPr>
      </p:sp>
      <p:sp>
        <p:nvSpPr>
          <p:cNvPr id="531" name="CustomShape 12"/>
          <p:cNvSpPr/>
          <p:nvPr/>
        </p:nvSpPr>
        <p:spPr>
          <a:xfrm>
            <a:off x="540360" y="40212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About SinaCloud</a:t>
            </a:r>
            <a:endParaRPr/>
          </a:p>
        </p:txBody>
      </p:sp>
      <p:pic>
        <p:nvPicPr>
          <p:cNvPr id="532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pic>
        <p:nvPicPr>
          <p:cNvPr id="533" name="图片 17"/>
          <p:cNvPicPr/>
          <p:nvPr/>
        </p:nvPicPr>
        <p:blipFill>
          <a:blip r:embed="rId7"/>
          <a:stretch>
            <a:fillRect/>
          </a:stretch>
        </p:blipFill>
        <p:spPr>
          <a:xfrm>
            <a:off x="-320760" y="2787840"/>
            <a:ext cx="3556440" cy="3007800"/>
          </a:xfrm>
          <a:prstGeom prst="rect">
            <a:avLst/>
          </a:prstGeom>
        </p:spPr>
      </p:pic>
      <p:pic>
        <p:nvPicPr>
          <p:cNvPr id="534" name="图片 16"/>
          <p:cNvPicPr/>
          <p:nvPr/>
        </p:nvPicPr>
        <p:blipFill>
          <a:blip r:embed="rId8"/>
          <a:stretch>
            <a:fillRect/>
          </a:stretch>
        </p:blipFill>
        <p:spPr>
          <a:xfrm>
            <a:off x="3144960" y="1172160"/>
            <a:ext cx="1771200" cy="170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139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140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141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142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143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144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145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146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147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148" name="CustomShape 7"/>
          <p:cNvSpPr/>
          <p:nvPr/>
        </p:nvSpPr>
        <p:spPr>
          <a:xfrm>
            <a:off x="1751040" y="3036960"/>
            <a:ext cx="5394600" cy="516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OpenStack Genesis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536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537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538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539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540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541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542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543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544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545" name="图片 544"/>
          <p:cNvPicPr/>
          <p:nvPr/>
        </p:nvPicPr>
        <p:blipFill>
          <a:blip r:embed="rId6"/>
          <a:stretch>
            <a:fillRect/>
          </a:stretch>
        </p:blipFill>
        <p:spPr>
          <a:xfrm>
            <a:off x="822960" y="488160"/>
            <a:ext cx="7612560" cy="536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547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54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549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550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551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552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553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554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555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556" name="图片 5"/>
          <p:cNvPicPr/>
          <p:nvPr/>
        </p:nvPicPr>
        <p:blipFill>
          <a:blip r:embed="rId6"/>
          <a:stretch>
            <a:fillRect/>
          </a:stretch>
        </p:blipFill>
        <p:spPr>
          <a:xfrm>
            <a:off x="3216240" y="2984760"/>
            <a:ext cx="1812960" cy="1792440"/>
          </a:xfrm>
          <a:prstGeom prst="rect">
            <a:avLst/>
          </a:prstGeom>
        </p:spPr>
      </p:pic>
      <p:sp>
        <p:nvSpPr>
          <p:cNvPr id="557" name="CustomShape 7"/>
          <p:cNvSpPr/>
          <p:nvPr/>
        </p:nvSpPr>
        <p:spPr>
          <a:xfrm>
            <a:off x="4820040" y="1403640"/>
            <a:ext cx="3958200" cy="1187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微软雅黑"/>
                <a:ea typeface="微软雅黑"/>
              </a:rPr>
              <a:t>First and most popular PaaS cloud in China, launched in 2009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微软雅黑"/>
                <a:ea typeface="微软雅黑"/>
              </a:rPr>
              <a:t>Support PHP, Python and Java runtime</a:t>
            </a:r>
            <a:endParaRPr/>
          </a:p>
        </p:txBody>
      </p:sp>
      <p:sp>
        <p:nvSpPr>
          <p:cNvPr id="558" name="CustomShape 8"/>
          <p:cNvSpPr/>
          <p:nvPr/>
        </p:nvSpPr>
        <p:spPr>
          <a:xfrm>
            <a:off x="4892040" y="2909520"/>
            <a:ext cx="3758760" cy="15321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微软雅黑"/>
                <a:ea typeface="微软雅黑"/>
              </a:rPr>
              <a:t>OpenStack based public IaaS cloud</a:t>
            </a:r>
            <a:endParaRPr/>
          </a:p>
        </p:txBody>
      </p:sp>
      <p:sp>
        <p:nvSpPr>
          <p:cNvPr id="559" name="Line 9"/>
          <p:cNvSpPr/>
          <p:nvPr/>
        </p:nvSpPr>
        <p:spPr>
          <a:xfrm>
            <a:off x="2695680" y="1957680"/>
            <a:ext cx="0" cy="3982320"/>
          </a:xfrm>
          <a:prstGeom prst="line">
            <a:avLst/>
          </a:prstGeom>
          <a:ln w="9360">
            <a:solidFill>
              <a:srgbClr val="00B0F0"/>
            </a:solidFill>
            <a:round/>
          </a:ln>
        </p:spPr>
      </p:sp>
      <p:sp>
        <p:nvSpPr>
          <p:cNvPr id="560" name="Line 10"/>
          <p:cNvSpPr/>
          <p:nvPr/>
        </p:nvSpPr>
        <p:spPr>
          <a:xfrm>
            <a:off x="2695680" y="1957680"/>
            <a:ext cx="648000" cy="0"/>
          </a:xfrm>
          <a:prstGeom prst="line">
            <a:avLst/>
          </a:prstGeom>
          <a:ln w="9360">
            <a:solidFill>
              <a:srgbClr val="00B0F0"/>
            </a:solidFill>
            <a:round/>
          </a:ln>
        </p:spPr>
      </p:sp>
      <p:sp>
        <p:nvSpPr>
          <p:cNvPr id="561" name="Line 11"/>
          <p:cNvSpPr/>
          <p:nvPr/>
        </p:nvSpPr>
        <p:spPr>
          <a:xfrm>
            <a:off x="2695680" y="3840480"/>
            <a:ext cx="648000" cy="0"/>
          </a:xfrm>
          <a:prstGeom prst="line">
            <a:avLst/>
          </a:prstGeom>
          <a:ln w="9360">
            <a:solidFill>
              <a:srgbClr val="00B0F0"/>
            </a:solidFill>
            <a:round/>
          </a:ln>
        </p:spPr>
      </p:sp>
      <p:sp>
        <p:nvSpPr>
          <p:cNvPr id="562" name="Line 12"/>
          <p:cNvSpPr/>
          <p:nvPr/>
        </p:nvSpPr>
        <p:spPr>
          <a:xfrm>
            <a:off x="2731680" y="5940000"/>
            <a:ext cx="648000" cy="0"/>
          </a:xfrm>
          <a:prstGeom prst="line">
            <a:avLst/>
          </a:prstGeom>
          <a:ln w="9360">
            <a:solidFill>
              <a:srgbClr val="00B0F0"/>
            </a:solidFill>
            <a:round/>
          </a:ln>
        </p:spPr>
      </p:sp>
      <p:sp>
        <p:nvSpPr>
          <p:cNvPr id="563" name="CustomShape 13"/>
          <p:cNvSpPr/>
          <p:nvPr/>
        </p:nvSpPr>
        <p:spPr>
          <a:xfrm>
            <a:off x="540360" y="40212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About SinaCloud</a:t>
            </a:r>
            <a:endParaRPr/>
          </a:p>
        </p:txBody>
      </p:sp>
      <p:pic>
        <p:nvPicPr>
          <p:cNvPr id="564" name="图片 11"/>
          <p:cNvPicPr/>
          <p:nvPr/>
        </p:nvPicPr>
        <p:blipFill>
          <a:blip r:embed="rId7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pic>
        <p:nvPicPr>
          <p:cNvPr id="565" name="图片 17"/>
          <p:cNvPicPr/>
          <p:nvPr/>
        </p:nvPicPr>
        <p:blipFill>
          <a:blip r:embed="rId8"/>
          <a:stretch>
            <a:fillRect/>
          </a:stretch>
        </p:blipFill>
        <p:spPr>
          <a:xfrm>
            <a:off x="-320760" y="2787840"/>
            <a:ext cx="3556440" cy="3007800"/>
          </a:xfrm>
          <a:prstGeom prst="rect">
            <a:avLst/>
          </a:prstGeom>
        </p:spPr>
      </p:pic>
      <p:pic>
        <p:nvPicPr>
          <p:cNvPr id="566" name="图片 16"/>
          <p:cNvPicPr/>
          <p:nvPr/>
        </p:nvPicPr>
        <p:blipFill>
          <a:blip r:embed="rId9"/>
          <a:stretch>
            <a:fillRect/>
          </a:stretch>
        </p:blipFill>
        <p:spPr>
          <a:xfrm>
            <a:off x="3144960" y="1172160"/>
            <a:ext cx="1771200" cy="170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568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569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570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571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572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573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574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575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576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577" name="图片 576"/>
          <p:cNvPicPr/>
          <p:nvPr/>
        </p:nvPicPr>
        <p:blipFill>
          <a:blip r:embed="rId6"/>
          <a:stretch>
            <a:fillRect/>
          </a:stretch>
        </p:blipFill>
        <p:spPr>
          <a:xfrm>
            <a:off x="755640" y="571140"/>
            <a:ext cx="7619760" cy="571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579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580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581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582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583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584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585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586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587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588" name="图片 5"/>
          <p:cNvPicPr/>
          <p:nvPr/>
        </p:nvPicPr>
        <p:blipFill>
          <a:blip r:embed="rId6"/>
          <a:stretch>
            <a:fillRect/>
          </a:stretch>
        </p:blipFill>
        <p:spPr>
          <a:xfrm>
            <a:off x="3216240" y="2984760"/>
            <a:ext cx="1812960" cy="1792440"/>
          </a:xfrm>
          <a:prstGeom prst="rect">
            <a:avLst/>
          </a:prstGeom>
        </p:spPr>
      </p:pic>
      <p:sp>
        <p:nvSpPr>
          <p:cNvPr id="589" name="CustomShape 7"/>
          <p:cNvSpPr/>
          <p:nvPr/>
        </p:nvSpPr>
        <p:spPr>
          <a:xfrm>
            <a:off x="4820040" y="1403640"/>
            <a:ext cx="3958200" cy="1187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微软雅黑"/>
                <a:ea typeface="微软雅黑"/>
              </a:rPr>
              <a:t>First and most popular PaaS cloud in China, launched in 2009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微软雅黑"/>
                <a:ea typeface="微软雅黑"/>
              </a:rPr>
              <a:t>Support PHP, Python and Java runtime</a:t>
            </a:r>
            <a:endParaRPr/>
          </a:p>
        </p:txBody>
      </p:sp>
      <p:sp>
        <p:nvSpPr>
          <p:cNvPr id="590" name="CustomShape 8"/>
          <p:cNvSpPr/>
          <p:nvPr/>
        </p:nvSpPr>
        <p:spPr>
          <a:xfrm>
            <a:off x="4892040" y="2909520"/>
            <a:ext cx="3758760" cy="15321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微软雅黑"/>
                <a:ea typeface="微软雅黑"/>
              </a:rPr>
              <a:t>OpenStack based public IaaS cloud</a:t>
            </a:r>
            <a:endParaRPr/>
          </a:p>
        </p:txBody>
      </p:sp>
      <p:sp>
        <p:nvSpPr>
          <p:cNvPr id="591" name="CustomShape 9"/>
          <p:cNvSpPr/>
          <p:nvPr/>
        </p:nvSpPr>
        <p:spPr>
          <a:xfrm>
            <a:off x="4846320" y="5248080"/>
            <a:ext cx="4572000" cy="14418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FFFFFF"/>
                </a:solidFill>
                <a:latin typeface="微软雅黑"/>
                <a:ea typeface="微软雅黑"/>
              </a:rPr>
              <a:t>SaaS</a:t>
            </a:r>
            <a:r>
              <a:rPr lang="en-US" dirty="0">
                <a:solidFill>
                  <a:srgbClr val="FFFFFF"/>
                </a:solidFill>
                <a:latin typeface="微软雅黑"/>
                <a:ea typeface="微软雅黑"/>
              </a:rPr>
              <a:t> cloud based on SAE tech.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FFFFFF"/>
                </a:solidFill>
                <a:latin typeface="微软雅黑"/>
                <a:ea typeface="微软雅黑"/>
              </a:rPr>
              <a:t>Design for </a:t>
            </a:r>
            <a:r>
              <a:rPr lang="en-US" smtClean="0">
                <a:solidFill>
                  <a:srgbClr val="FFFFFF"/>
                </a:solidFill>
                <a:latin typeface="微软雅黑"/>
                <a:ea typeface="微软雅黑"/>
              </a:rPr>
              <a:t>the masses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微软雅黑"/>
                <a:ea typeface="微软雅黑"/>
              </a:rPr>
              <a:t>1-Click buy and install apps</a:t>
            </a:r>
            <a:endParaRPr dirty="0"/>
          </a:p>
          <a:p>
            <a:pPr>
              <a:lnSpc>
                <a:spcPct val="93000"/>
              </a:lnSpc>
            </a:pPr>
            <a:endParaRPr dirty="0"/>
          </a:p>
        </p:txBody>
      </p:sp>
      <p:sp>
        <p:nvSpPr>
          <p:cNvPr id="592" name="Line 10"/>
          <p:cNvSpPr/>
          <p:nvPr/>
        </p:nvSpPr>
        <p:spPr>
          <a:xfrm>
            <a:off x="2695680" y="1957680"/>
            <a:ext cx="0" cy="3982320"/>
          </a:xfrm>
          <a:prstGeom prst="line">
            <a:avLst/>
          </a:prstGeom>
          <a:ln w="9360">
            <a:solidFill>
              <a:srgbClr val="00B0F0"/>
            </a:solidFill>
            <a:round/>
          </a:ln>
        </p:spPr>
      </p:sp>
      <p:sp>
        <p:nvSpPr>
          <p:cNvPr id="593" name="Line 11"/>
          <p:cNvSpPr/>
          <p:nvPr/>
        </p:nvSpPr>
        <p:spPr>
          <a:xfrm>
            <a:off x="2695680" y="1957680"/>
            <a:ext cx="648000" cy="0"/>
          </a:xfrm>
          <a:prstGeom prst="line">
            <a:avLst/>
          </a:prstGeom>
          <a:ln w="9360">
            <a:solidFill>
              <a:srgbClr val="00B0F0"/>
            </a:solidFill>
            <a:round/>
          </a:ln>
        </p:spPr>
      </p:sp>
      <p:sp>
        <p:nvSpPr>
          <p:cNvPr id="594" name="Line 12"/>
          <p:cNvSpPr/>
          <p:nvPr/>
        </p:nvSpPr>
        <p:spPr>
          <a:xfrm>
            <a:off x="2695680" y="3840480"/>
            <a:ext cx="648000" cy="0"/>
          </a:xfrm>
          <a:prstGeom prst="line">
            <a:avLst/>
          </a:prstGeom>
          <a:ln w="9360">
            <a:solidFill>
              <a:srgbClr val="00B0F0"/>
            </a:solidFill>
            <a:round/>
          </a:ln>
        </p:spPr>
      </p:sp>
      <p:sp>
        <p:nvSpPr>
          <p:cNvPr id="595" name="Line 13"/>
          <p:cNvSpPr/>
          <p:nvPr/>
        </p:nvSpPr>
        <p:spPr>
          <a:xfrm>
            <a:off x="2731680" y="5940000"/>
            <a:ext cx="648000" cy="0"/>
          </a:xfrm>
          <a:prstGeom prst="line">
            <a:avLst/>
          </a:prstGeom>
          <a:ln w="9360">
            <a:solidFill>
              <a:srgbClr val="00B0F0"/>
            </a:solidFill>
            <a:round/>
          </a:ln>
        </p:spPr>
      </p:sp>
      <p:sp>
        <p:nvSpPr>
          <p:cNvPr id="596" name="CustomShape 14"/>
          <p:cNvSpPr/>
          <p:nvPr/>
        </p:nvSpPr>
        <p:spPr>
          <a:xfrm>
            <a:off x="540360" y="40212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About SinaCloud</a:t>
            </a:r>
            <a:endParaRPr/>
          </a:p>
        </p:txBody>
      </p:sp>
      <p:pic>
        <p:nvPicPr>
          <p:cNvPr id="597" name="图片 11"/>
          <p:cNvPicPr/>
          <p:nvPr/>
        </p:nvPicPr>
        <p:blipFill>
          <a:blip r:embed="rId7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pic>
        <p:nvPicPr>
          <p:cNvPr id="598" name="图片 17"/>
          <p:cNvPicPr/>
          <p:nvPr/>
        </p:nvPicPr>
        <p:blipFill>
          <a:blip r:embed="rId8"/>
          <a:stretch>
            <a:fillRect/>
          </a:stretch>
        </p:blipFill>
        <p:spPr>
          <a:xfrm>
            <a:off x="-320760" y="2787840"/>
            <a:ext cx="3556440" cy="3007800"/>
          </a:xfrm>
          <a:prstGeom prst="rect">
            <a:avLst/>
          </a:prstGeom>
        </p:spPr>
      </p:pic>
      <p:pic>
        <p:nvPicPr>
          <p:cNvPr id="599" name="图片 16"/>
          <p:cNvPicPr/>
          <p:nvPr/>
        </p:nvPicPr>
        <p:blipFill>
          <a:blip r:embed="rId9"/>
          <a:stretch>
            <a:fillRect/>
          </a:stretch>
        </p:blipFill>
        <p:spPr>
          <a:xfrm>
            <a:off x="3144960" y="1172160"/>
            <a:ext cx="1771200" cy="1704600"/>
          </a:xfrm>
          <a:prstGeom prst="rect">
            <a:avLst/>
          </a:prstGeom>
        </p:spPr>
      </p:pic>
      <p:pic>
        <p:nvPicPr>
          <p:cNvPr id="600" name="图片 15"/>
          <p:cNvPicPr/>
          <p:nvPr/>
        </p:nvPicPr>
        <p:blipFill>
          <a:blip r:embed="rId10"/>
          <a:stretch>
            <a:fillRect/>
          </a:stretch>
        </p:blipFill>
        <p:spPr>
          <a:xfrm>
            <a:off x="3142080" y="4904640"/>
            <a:ext cx="2050560" cy="1833120"/>
          </a:xfrm>
          <a:prstGeom prst="rect">
            <a:avLst/>
          </a:prstGeom>
        </p:spPr>
      </p:pic>
      <p:sp>
        <p:nvSpPr>
          <p:cNvPr id="601" name="TextShape 15"/>
          <p:cNvSpPr txBox="1"/>
          <p:nvPr/>
        </p:nvSpPr>
        <p:spPr>
          <a:xfrm>
            <a:off x="3486240" y="6315120"/>
            <a:ext cx="1395360" cy="261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 sz="1200">
                <a:solidFill>
                  <a:srgbClr val="FFFFFF"/>
                </a:solidFill>
              </a:rPr>
              <a:t>(SinaCloud Store)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603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604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605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606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607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608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609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610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611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sp>
        <p:nvSpPr>
          <p:cNvPr id="612" name="CustomShape 7"/>
          <p:cNvSpPr/>
          <p:nvPr/>
        </p:nvSpPr>
        <p:spPr>
          <a:xfrm>
            <a:off x="1479600" y="2928960"/>
            <a:ext cx="7502040" cy="516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OpenStack in Sina</a:t>
            </a:r>
            <a:endParaRPr/>
          </a:p>
        </p:txBody>
      </p:sp>
      <p:pic>
        <p:nvPicPr>
          <p:cNvPr id="613" name="图片 612"/>
          <p:cNvPicPr/>
          <p:nvPr/>
        </p:nvPicPr>
        <p:blipFill rotWithShape="1">
          <a:blip r:embed="rId6"/>
          <a:srcRect l="16646" t="14643" r="11830" b="11943"/>
          <a:stretch/>
        </p:blipFill>
        <p:spPr>
          <a:xfrm>
            <a:off x="898920" y="585832"/>
            <a:ext cx="7273480" cy="5051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631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632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633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634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635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636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637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638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639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640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641" name="CustomShape 7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dirty="0" err="1">
                <a:solidFill>
                  <a:srgbClr val="FFFFFF"/>
                </a:solidFill>
                <a:latin typeface="微软雅黑"/>
                <a:ea typeface="微软雅黑"/>
              </a:rPr>
              <a:t>Sina</a:t>
            </a:r>
            <a:r>
              <a:rPr lang="en-US" sz="3600" b="1" dirty="0">
                <a:solidFill>
                  <a:srgbClr val="FFFFFF"/>
                </a:solidFill>
                <a:latin typeface="微软雅黑"/>
                <a:ea typeface="微软雅黑"/>
              </a:rPr>
              <a:t> Web Services(SWS)</a:t>
            </a:r>
            <a:endParaRPr dirty="0"/>
          </a:p>
        </p:txBody>
      </p:sp>
      <p:sp>
        <p:nvSpPr>
          <p:cNvPr id="642" name="CustomShape 8"/>
          <p:cNvSpPr/>
          <p:nvPr/>
        </p:nvSpPr>
        <p:spPr>
          <a:xfrm>
            <a:off x="540000" y="1611360"/>
            <a:ext cx="82378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微软雅黑"/>
                <a:ea typeface="微软雅黑"/>
              </a:rPr>
              <a:t>To salute Amazon Web Services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微软雅黑"/>
                <a:ea typeface="微软雅黑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微软雅黑"/>
                <a:ea typeface="微软雅黑"/>
              </a:rPr>
              <a:t>It's an validated and successful cloud business model.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微软雅黑"/>
                <a:ea typeface="微软雅黑"/>
              </a:rPr>
              <a:t>Customers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微软雅黑"/>
                <a:ea typeface="微软雅黑"/>
              </a:rPr>
              <a:t>	Game makers on </a:t>
            </a:r>
            <a:r>
              <a:rPr lang="en-US" sz="2400" dirty="0" err="1">
                <a:solidFill>
                  <a:srgbClr val="FFFFFF"/>
                </a:solidFill>
                <a:latin typeface="微软雅黑"/>
                <a:ea typeface="微软雅黑"/>
              </a:rPr>
              <a:t>Weibo</a:t>
            </a:r>
            <a:r>
              <a:rPr lang="en-US" sz="2400" dirty="0">
                <a:solidFill>
                  <a:srgbClr val="FFFFFF"/>
                </a:solidFill>
                <a:latin typeface="微软雅黑"/>
                <a:ea typeface="微软雅黑"/>
              </a:rPr>
              <a:t> platform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微软雅黑"/>
                <a:ea typeface="微软雅黑"/>
              </a:rPr>
              <a:t>	</a:t>
            </a:r>
            <a:r>
              <a:rPr lang="en-US" sz="2400" dirty="0" err="1">
                <a:solidFill>
                  <a:srgbClr val="FFFFFF"/>
                </a:solidFill>
                <a:latin typeface="微软雅黑"/>
                <a:ea typeface="微软雅黑"/>
              </a:rPr>
              <a:t>Sina</a:t>
            </a:r>
            <a:r>
              <a:rPr lang="en-US" sz="2400" dirty="0">
                <a:solidFill>
                  <a:srgbClr val="FFFFFF"/>
                </a:solidFill>
                <a:latin typeface="微软雅黑"/>
                <a:ea typeface="微软雅黑"/>
              </a:rPr>
              <a:t> Partners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微软雅黑"/>
                <a:ea typeface="微软雅黑"/>
              </a:rPr>
              <a:t>	Common users out of </a:t>
            </a:r>
            <a:r>
              <a:rPr lang="en-US" sz="2400" dirty="0" err="1">
                <a:solidFill>
                  <a:srgbClr val="FFFFFF"/>
                </a:solidFill>
                <a:latin typeface="微软雅黑"/>
                <a:ea typeface="微软雅黑"/>
              </a:rPr>
              <a:t>Sina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微软雅黑"/>
                <a:ea typeface="微软雅黑"/>
              </a:rPr>
              <a:t>Vision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微软雅黑"/>
                <a:ea typeface="微软雅黑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微软雅黑"/>
                <a:ea typeface="微软雅黑"/>
              </a:rPr>
              <a:t>Build an open and full-stack cloud ecosystem, </a:t>
            </a:r>
            <a:r>
              <a:rPr lang="en-US" sz="2400" b="1" dirty="0">
                <a:solidFill>
                  <a:srgbClr val="FFFFFF"/>
                </a:solidFill>
                <a:latin typeface="微软雅黑"/>
                <a:ea typeface="微软雅黑"/>
              </a:rPr>
              <a:t>integrated</a:t>
            </a:r>
            <a:r>
              <a:rPr lang="en-US" sz="2400" dirty="0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微软雅黑"/>
                <a:ea typeface="微软雅黑"/>
              </a:rPr>
              <a:t>IaaS</a:t>
            </a:r>
            <a:r>
              <a:rPr lang="en-US" sz="2400" dirty="0">
                <a:solidFill>
                  <a:srgbClr val="FFFFFF"/>
                </a:solidFill>
                <a:latin typeface="微软雅黑"/>
                <a:ea typeface="微软雅黑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微软雅黑"/>
                <a:ea typeface="微软雅黑"/>
              </a:rPr>
              <a:t>PaaS</a:t>
            </a:r>
            <a:r>
              <a:rPr lang="en-US" sz="2400" dirty="0">
                <a:solidFill>
                  <a:srgbClr val="FFFFFF"/>
                </a:solidFill>
                <a:latin typeface="微软雅黑"/>
                <a:ea typeface="微软雅黑"/>
              </a:rPr>
              <a:t> and </a:t>
            </a:r>
            <a:r>
              <a:rPr lang="en-US" sz="2400" dirty="0" err="1">
                <a:solidFill>
                  <a:srgbClr val="FFFFFF"/>
                </a:solidFill>
                <a:latin typeface="微软雅黑"/>
                <a:ea typeface="微软雅黑"/>
              </a:rPr>
              <a:t>SaaS</a:t>
            </a:r>
            <a:r>
              <a:rPr lang="en-US" sz="2400" dirty="0">
                <a:solidFill>
                  <a:srgbClr val="FFFFFF"/>
                </a:solidFill>
                <a:latin typeface="微软雅黑"/>
                <a:ea typeface="微软雅黑"/>
              </a:rPr>
              <a:t> platform.</a:t>
            </a:r>
            <a:endParaRPr dirty="0"/>
          </a:p>
        </p:txBody>
      </p:sp>
      <p:sp>
        <p:nvSpPr>
          <p:cNvPr id="643" name="CustomShape 9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631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632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633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634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635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636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637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638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639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640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641" name="CustomShape 7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dirty="0" smtClean="0">
                <a:solidFill>
                  <a:srgbClr val="FFFFFF"/>
                </a:solidFill>
                <a:latin typeface="微软雅黑"/>
                <a:ea typeface="微软雅黑"/>
              </a:rPr>
              <a:t>Cloud Bridge</a:t>
            </a:r>
            <a:endParaRPr dirty="0"/>
          </a:p>
        </p:txBody>
      </p:sp>
      <p:sp>
        <p:nvSpPr>
          <p:cNvPr id="642" name="CustomShape 8"/>
          <p:cNvSpPr/>
          <p:nvPr/>
        </p:nvSpPr>
        <p:spPr>
          <a:xfrm>
            <a:off x="540000" y="1611360"/>
            <a:ext cx="82378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643" name="CustomShape 9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0" y="1484640"/>
            <a:ext cx="8713980" cy="4241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60512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645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646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647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648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649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650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651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652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653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654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655" name="CustomShape 7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SWS Deployment</a:t>
            </a:r>
            <a:endParaRPr/>
          </a:p>
        </p:txBody>
      </p:sp>
      <p:sp>
        <p:nvSpPr>
          <p:cNvPr id="656" name="CustomShape 8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</p:sp>
      <p:sp>
        <p:nvSpPr>
          <p:cNvPr id="657" name="CustomShape 9"/>
          <p:cNvSpPr/>
          <p:nvPr/>
        </p:nvSpPr>
        <p:spPr>
          <a:xfrm>
            <a:off x="4080600" y="3495600"/>
            <a:ext cx="1645200" cy="730800"/>
          </a:xfrm>
          <a:prstGeom prst="rect">
            <a:avLst/>
          </a:prstGeom>
          <a:gradFill>
            <a:gsLst>
              <a:gs pos="0">
                <a:srgbClr val="00C694"/>
              </a:gs>
              <a:gs pos="50000">
                <a:srgbClr val="009872"/>
              </a:gs>
              <a:gs pos="100000">
                <a:srgbClr val="00C694"/>
              </a:gs>
            </a:gsLst>
            <a:lin ang="16200000"/>
          </a:gradFill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Times New Roman"/>
                <a:ea typeface="msmincho"/>
              </a:rPr>
              <a:t>nova-compute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Times New Roman"/>
                <a:ea typeface="msmincho"/>
              </a:rPr>
              <a:t>nova-network</a:t>
            </a:r>
            <a:endParaRPr/>
          </a:p>
        </p:txBody>
      </p:sp>
      <p:sp>
        <p:nvSpPr>
          <p:cNvPr id="658" name="CustomShape 10"/>
          <p:cNvSpPr/>
          <p:nvPr/>
        </p:nvSpPr>
        <p:spPr>
          <a:xfrm>
            <a:off x="1872360" y="2856600"/>
            <a:ext cx="1712160" cy="365040"/>
          </a:xfrm>
          <a:prstGeom prst="rect">
            <a:avLst/>
          </a:prstGeom>
          <a:gradFill>
            <a:gsLst>
              <a:gs pos="0">
                <a:srgbClr val="00C694"/>
              </a:gs>
              <a:gs pos="50000">
                <a:srgbClr val="009872"/>
              </a:gs>
              <a:gs pos="100000">
                <a:srgbClr val="00C694"/>
              </a:gs>
            </a:gsLst>
            <a:lin ang="16200000"/>
          </a:gradFill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Times New Roman"/>
                <a:ea typeface="msmincho"/>
              </a:rPr>
              <a:t>nova-api</a:t>
            </a:r>
            <a:endParaRPr/>
          </a:p>
        </p:txBody>
      </p:sp>
      <p:sp>
        <p:nvSpPr>
          <p:cNvPr id="659" name="CustomShape 11"/>
          <p:cNvSpPr/>
          <p:nvPr/>
        </p:nvSpPr>
        <p:spPr>
          <a:xfrm>
            <a:off x="6666480" y="3495600"/>
            <a:ext cx="1645200" cy="730800"/>
          </a:xfrm>
          <a:prstGeom prst="rect">
            <a:avLst/>
          </a:prstGeom>
          <a:gradFill>
            <a:gsLst>
              <a:gs pos="0">
                <a:srgbClr val="00C694"/>
              </a:gs>
              <a:gs pos="50000">
                <a:srgbClr val="009872"/>
              </a:gs>
              <a:gs pos="100000">
                <a:srgbClr val="00C694"/>
              </a:gs>
            </a:gsLst>
            <a:lin ang="16200000"/>
          </a:gradFill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Times New Roman"/>
                <a:ea typeface="msmincho"/>
              </a:rPr>
              <a:t>nova-compute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Times New Roman"/>
                <a:ea typeface="msmincho"/>
              </a:rPr>
              <a:t>nova-network</a:t>
            </a:r>
            <a:endParaRPr/>
          </a:p>
        </p:txBody>
      </p:sp>
      <p:sp>
        <p:nvSpPr>
          <p:cNvPr id="660" name="CustomShape 12"/>
          <p:cNvSpPr/>
          <p:nvPr/>
        </p:nvSpPr>
        <p:spPr>
          <a:xfrm>
            <a:off x="5520600" y="4644000"/>
            <a:ext cx="1645200" cy="730800"/>
          </a:xfrm>
          <a:prstGeom prst="rect">
            <a:avLst/>
          </a:prstGeom>
          <a:gradFill>
            <a:gsLst>
              <a:gs pos="0">
                <a:srgbClr val="00C694"/>
              </a:gs>
              <a:gs pos="50000">
                <a:srgbClr val="009872"/>
              </a:gs>
              <a:gs pos="100000">
                <a:srgbClr val="00C694"/>
              </a:gs>
            </a:gsLst>
            <a:lin ang="16200000"/>
          </a:gradFill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Times New Roman"/>
                <a:ea typeface="msmincho"/>
              </a:rPr>
              <a:t>glance</a:t>
            </a:r>
            <a:endParaRPr/>
          </a:p>
        </p:txBody>
      </p:sp>
      <p:sp>
        <p:nvSpPr>
          <p:cNvPr id="661" name="CustomShape 13"/>
          <p:cNvSpPr/>
          <p:nvPr/>
        </p:nvSpPr>
        <p:spPr>
          <a:xfrm>
            <a:off x="7752960" y="5523120"/>
            <a:ext cx="1279440" cy="730800"/>
          </a:xfrm>
          <a:prstGeom prst="rect">
            <a:avLst/>
          </a:prstGeom>
          <a:gradFill>
            <a:gsLst>
              <a:gs pos="0">
                <a:srgbClr val="E6FFF4"/>
              </a:gs>
              <a:gs pos="50000">
                <a:srgbClr val="A4FFD7"/>
              </a:gs>
              <a:gs pos="100000">
                <a:srgbClr val="E6FFF4"/>
              </a:gs>
            </a:gsLst>
            <a:lin ang="16200000"/>
          </a:gradFill>
          <a:ln w="9360">
            <a:solidFill>
              <a:srgbClr val="00C795"/>
            </a:solidFill>
            <a:round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Times New Roman"/>
                <a:ea typeface="msmincho"/>
              </a:rPr>
              <a:t>Swift</a:t>
            </a:r>
            <a:endParaRPr/>
          </a:p>
        </p:txBody>
      </p:sp>
      <p:sp>
        <p:nvSpPr>
          <p:cNvPr id="662" name="CustomShape 14"/>
          <p:cNvSpPr/>
          <p:nvPr/>
        </p:nvSpPr>
        <p:spPr>
          <a:xfrm>
            <a:off x="838080" y="2123640"/>
            <a:ext cx="1712160" cy="365040"/>
          </a:xfrm>
          <a:prstGeom prst="rect">
            <a:avLst/>
          </a:prstGeom>
          <a:gradFill>
            <a:gsLst>
              <a:gs pos="0">
                <a:srgbClr val="00C694"/>
              </a:gs>
              <a:gs pos="50000">
                <a:srgbClr val="009872"/>
              </a:gs>
              <a:gs pos="100000">
                <a:srgbClr val="00C694"/>
              </a:gs>
            </a:gsLst>
            <a:lin ang="16200000"/>
          </a:gradFill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Times New Roman"/>
                <a:ea typeface="msmincho"/>
              </a:rPr>
              <a:t>dashboard</a:t>
            </a:r>
            <a:endParaRPr/>
          </a:p>
        </p:txBody>
      </p:sp>
      <p:sp>
        <p:nvSpPr>
          <p:cNvPr id="663" name="CustomShape 15"/>
          <p:cNvSpPr/>
          <p:nvPr/>
        </p:nvSpPr>
        <p:spPr>
          <a:xfrm>
            <a:off x="1902240" y="3963960"/>
            <a:ext cx="1712160" cy="365040"/>
          </a:xfrm>
          <a:prstGeom prst="rect">
            <a:avLst/>
          </a:prstGeom>
          <a:gradFill>
            <a:gsLst>
              <a:gs pos="0">
                <a:srgbClr val="00C694"/>
              </a:gs>
              <a:gs pos="50000">
                <a:srgbClr val="009872"/>
              </a:gs>
              <a:gs pos="100000">
                <a:srgbClr val="00C694"/>
              </a:gs>
            </a:gsLst>
            <a:lin ang="16200000"/>
          </a:gradFill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Times New Roman"/>
                <a:ea typeface="msmincho"/>
              </a:rPr>
              <a:t>keystone</a:t>
            </a:r>
            <a:endParaRPr/>
          </a:p>
        </p:txBody>
      </p:sp>
      <p:sp>
        <p:nvSpPr>
          <p:cNvPr id="664" name="Line 16"/>
          <p:cNvSpPr/>
          <p:nvPr/>
        </p:nvSpPr>
        <p:spPr>
          <a:xfrm>
            <a:off x="2728440" y="3222000"/>
            <a:ext cx="30240" cy="741600"/>
          </a:xfrm>
          <a:prstGeom prst="line">
            <a:avLst/>
          </a:prstGeom>
          <a:ln w="28440">
            <a:solidFill>
              <a:srgbClr val="00C795"/>
            </a:solidFill>
            <a:round/>
            <a:headEnd type="triangle" w="med" len="med"/>
            <a:tailEnd type="triangle" w="med" len="med"/>
          </a:ln>
        </p:spPr>
      </p:sp>
      <p:sp>
        <p:nvSpPr>
          <p:cNvPr id="665" name="Line 17"/>
          <p:cNvSpPr/>
          <p:nvPr/>
        </p:nvSpPr>
        <p:spPr>
          <a:xfrm flipV="1">
            <a:off x="3584880" y="1842120"/>
            <a:ext cx="1467720" cy="1197000"/>
          </a:xfrm>
          <a:prstGeom prst="line">
            <a:avLst/>
          </a:prstGeom>
          <a:ln w="28440">
            <a:solidFill>
              <a:srgbClr val="00C795"/>
            </a:solidFill>
            <a:round/>
            <a:headEnd type="triangle" w="med" len="med"/>
            <a:tailEnd type="triangle" w="med" len="med"/>
          </a:ln>
        </p:spPr>
      </p:sp>
      <p:sp>
        <p:nvSpPr>
          <p:cNvPr id="666" name="Line 18"/>
          <p:cNvSpPr/>
          <p:nvPr/>
        </p:nvSpPr>
        <p:spPr>
          <a:xfrm>
            <a:off x="6343560" y="5375160"/>
            <a:ext cx="1391760" cy="559080"/>
          </a:xfrm>
          <a:prstGeom prst="line">
            <a:avLst/>
          </a:prstGeom>
          <a:ln w="28440">
            <a:solidFill>
              <a:srgbClr val="00C795"/>
            </a:solidFill>
            <a:round/>
            <a:headEnd type="triangle" w="med" len="med"/>
            <a:tailEnd type="triangle" w="med" len="med"/>
          </a:ln>
        </p:spPr>
      </p:sp>
      <p:sp>
        <p:nvSpPr>
          <p:cNvPr id="667" name="Line 19"/>
          <p:cNvSpPr/>
          <p:nvPr/>
        </p:nvSpPr>
        <p:spPr>
          <a:xfrm>
            <a:off x="4903200" y="4227120"/>
            <a:ext cx="1440360" cy="416520"/>
          </a:xfrm>
          <a:prstGeom prst="line">
            <a:avLst/>
          </a:prstGeom>
          <a:ln w="28440">
            <a:solidFill>
              <a:srgbClr val="00C795"/>
            </a:solidFill>
            <a:round/>
            <a:headEnd type="triangle" w="med" len="med"/>
            <a:tailEnd type="triangle" w="med" len="med"/>
          </a:ln>
        </p:spPr>
      </p:sp>
      <p:sp>
        <p:nvSpPr>
          <p:cNvPr id="668" name="Line 20"/>
          <p:cNvSpPr/>
          <p:nvPr/>
        </p:nvSpPr>
        <p:spPr>
          <a:xfrm flipH="1">
            <a:off x="6343560" y="4227120"/>
            <a:ext cx="1145520" cy="416520"/>
          </a:xfrm>
          <a:prstGeom prst="line">
            <a:avLst/>
          </a:prstGeom>
          <a:ln w="28440">
            <a:solidFill>
              <a:srgbClr val="00C795"/>
            </a:solidFill>
            <a:round/>
            <a:headEnd type="triangle" w="med" len="med"/>
            <a:tailEnd type="triangle" w="med" len="med"/>
          </a:ln>
        </p:spPr>
      </p:sp>
      <p:sp>
        <p:nvSpPr>
          <p:cNvPr id="669" name="Line 21"/>
          <p:cNvSpPr/>
          <p:nvPr/>
        </p:nvSpPr>
        <p:spPr>
          <a:xfrm flipV="1">
            <a:off x="4903200" y="2994480"/>
            <a:ext cx="2983320" cy="501120"/>
          </a:xfrm>
          <a:prstGeom prst="line">
            <a:avLst/>
          </a:prstGeom>
          <a:ln w="28440">
            <a:solidFill>
              <a:srgbClr val="00C795"/>
            </a:solidFill>
            <a:round/>
            <a:headEnd type="triangle" w="med" len="med"/>
            <a:tailEnd type="triangle" w="med" len="med"/>
          </a:ln>
        </p:spPr>
      </p:sp>
      <p:sp>
        <p:nvSpPr>
          <p:cNvPr id="670" name="Line 22"/>
          <p:cNvSpPr/>
          <p:nvPr/>
        </p:nvSpPr>
        <p:spPr>
          <a:xfrm flipV="1">
            <a:off x="7489080" y="2994480"/>
            <a:ext cx="397440" cy="501120"/>
          </a:xfrm>
          <a:prstGeom prst="line">
            <a:avLst/>
          </a:prstGeom>
          <a:ln w="28440">
            <a:solidFill>
              <a:srgbClr val="00C795"/>
            </a:solidFill>
            <a:round/>
            <a:headEnd type="triangle" w="med" len="med"/>
            <a:tailEnd type="triangle" w="med" len="med"/>
          </a:ln>
        </p:spPr>
      </p:sp>
      <p:sp>
        <p:nvSpPr>
          <p:cNvPr id="671" name="CustomShape 23"/>
          <p:cNvSpPr/>
          <p:nvPr/>
        </p:nvSpPr>
        <p:spPr>
          <a:xfrm>
            <a:off x="6806520" y="2339640"/>
            <a:ext cx="2159640" cy="654120"/>
          </a:xfrm>
          <a:prstGeom prst="rect">
            <a:avLst/>
          </a:prstGeom>
          <a:gradFill>
            <a:gsLst>
              <a:gs pos="0">
                <a:srgbClr val="00C694"/>
              </a:gs>
              <a:gs pos="50000">
                <a:srgbClr val="009872"/>
              </a:gs>
              <a:gs pos="100000">
                <a:srgbClr val="00C694"/>
              </a:gs>
            </a:gsLst>
            <a:lin ang="16200000"/>
          </a:gradFill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Times New Roman"/>
                <a:ea typeface="msmincho"/>
              </a:rPr>
              <a:t>schedule</a:t>
            </a:r>
            <a:endParaRPr/>
          </a:p>
        </p:txBody>
      </p:sp>
      <p:sp>
        <p:nvSpPr>
          <p:cNvPr id="672" name="Line 24"/>
          <p:cNvSpPr/>
          <p:nvPr/>
        </p:nvSpPr>
        <p:spPr>
          <a:xfrm flipH="1" flipV="1">
            <a:off x="6324840" y="1842120"/>
            <a:ext cx="1561680" cy="497520"/>
          </a:xfrm>
          <a:prstGeom prst="line">
            <a:avLst/>
          </a:prstGeom>
          <a:ln w="28440">
            <a:solidFill>
              <a:srgbClr val="00C795"/>
            </a:solidFill>
            <a:round/>
            <a:headEnd type="triangle" w="med" len="med"/>
            <a:tailEnd type="triangle" w="med" len="med"/>
          </a:ln>
        </p:spPr>
      </p:sp>
      <p:sp>
        <p:nvSpPr>
          <p:cNvPr id="673" name="CustomShape 25"/>
          <p:cNvSpPr/>
          <p:nvPr/>
        </p:nvSpPr>
        <p:spPr>
          <a:xfrm>
            <a:off x="5052600" y="1537200"/>
            <a:ext cx="1271520" cy="609480"/>
          </a:xfrm>
          <a:prstGeom prst="rect">
            <a:avLst/>
          </a:prstGeom>
          <a:gradFill>
            <a:gsLst>
              <a:gs pos="0">
                <a:srgbClr val="00C694"/>
              </a:gs>
              <a:gs pos="50000">
                <a:srgbClr val="009872"/>
              </a:gs>
              <a:gs pos="100000">
                <a:srgbClr val="00C694"/>
              </a:gs>
            </a:gsLst>
            <a:lin ang="16200000"/>
          </a:gradFill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Times New Roman"/>
                <a:ea typeface="msmincho"/>
              </a:rPr>
              <a:t>Rabbit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Times New Roman"/>
                <a:ea typeface="msmincho"/>
              </a:rPr>
              <a:t>MySQL</a:t>
            </a:r>
            <a:endParaRPr/>
          </a:p>
        </p:txBody>
      </p:sp>
      <p:sp>
        <p:nvSpPr>
          <p:cNvPr id="674" name="CustomShape 26"/>
          <p:cNvSpPr/>
          <p:nvPr/>
        </p:nvSpPr>
        <p:spPr>
          <a:xfrm>
            <a:off x="390600" y="5081760"/>
            <a:ext cx="1783440" cy="730800"/>
          </a:xfrm>
          <a:prstGeom prst="rect">
            <a:avLst/>
          </a:prstGeom>
          <a:gradFill>
            <a:gsLst>
              <a:gs pos="0">
                <a:srgbClr val="E6FFF4"/>
              </a:gs>
              <a:gs pos="50000">
                <a:srgbClr val="A4FFD7"/>
              </a:gs>
              <a:gs pos="100000">
                <a:srgbClr val="E6FFF4"/>
              </a:gs>
            </a:gsLst>
            <a:lin ang="16200000"/>
          </a:gradFill>
          <a:ln w="9360">
            <a:solidFill>
              <a:srgbClr val="00C795"/>
            </a:solidFill>
            <a:round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Times New Roman"/>
                <a:ea typeface="msmincho"/>
              </a:rPr>
              <a:t>Sina SSO</a:t>
            </a:r>
            <a:endParaRPr/>
          </a:p>
        </p:txBody>
      </p:sp>
      <p:sp>
        <p:nvSpPr>
          <p:cNvPr id="675" name="CustomShape 27"/>
          <p:cNvSpPr/>
          <p:nvPr/>
        </p:nvSpPr>
        <p:spPr>
          <a:xfrm flipH="1">
            <a:off x="2175120" y="4329720"/>
            <a:ext cx="583560" cy="752040"/>
          </a:xfrm>
          <a:prstGeom prst="straightConnector1">
            <a:avLst/>
          </a:prstGeom>
          <a:ln w="28440">
            <a:solidFill>
              <a:srgbClr val="00C795"/>
            </a:solidFill>
            <a:round/>
            <a:headEnd type="triangle" w="med" len="med"/>
            <a:tailEnd type="triangle" w="med" len="med"/>
          </a:ln>
        </p:spPr>
      </p:sp>
      <p:sp>
        <p:nvSpPr>
          <p:cNvPr id="676" name="CustomShape 28"/>
          <p:cNvSpPr/>
          <p:nvPr/>
        </p:nvSpPr>
        <p:spPr>
          <a:xfrm>
            <a:off x="1282320" y="2489400"/>
            <a:ext cx="619920" cy="1474560"/>
          </a:xfrm>
          <a:prstGeom prst="straightConnector1">
            <a:avLst/>
          </a:prstGeom>
          <a:ln w="28440">
            <a:solidFill>
              <a:srgbClr val="00C795"/>
            </a:solidFill>
            <a:round/>
            <a:headEnd type="triangl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678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679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680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681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682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683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684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685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686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687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688" name="CustomShape 7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SWS Network Topology</a:t>
            </a:r>
            <a:endParaRPr/>
          </a:p>
        </p:txBody>
      </p:sp>
      <p:sp>
        <p:nvSpPr>
          <p:cNvPr id="689" name="CustomShape 8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</p:sp>
      <p:pic>
        <p:nvPicPr>
          <p:cNvPr id="690" name="Picture 4"/>
          <p:cNvPicPr/>
          <p:nvPr/>
        </p:nvPicPr>
        <p:blipFill>
          <a:blip r:embed="rId7"/>
          <a:stretch>
            <a:fillRect/>
          </a:stretch>
        </p:blipFill>
        <p:spPr>
          <a:xfrm>
            <a:off x="1803960" y="1545840"/>
            <a:ext cx="4818960" cy="475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692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693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694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695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696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697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698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699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700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701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702" name="CustomShape 7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SWS Security Enhancement</a:t>
            </a:r>
            <a:endParaRPr/>
          </a:p>
        </p:txBody>
      </p:sp>
      <p:sp>
        <p:nvSpPr>
          <p:cNvPr id="703" name="CustomShape 8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</p:sp>
      <p:sp>
        <p:nvSpPr>
          <p:cNvPr id="704" name="CustomShape 9"/>
          <p:cNvSpPr/>
          <p:nvPr/>
        </p:nvSpPr>
        <p:spPr>
          <a:xfrm>
            <a:off x="232200" y="1332360"/>
            <a:ext cx="5254200" cy="5575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msmincho"/>
              </a:rPr>
              <a:t>SWS</a:t>
            </a:r>
            <a:r>
              <a:rPr lang="en-US" sz="2400" b="1" dirty="0">
                <a:solidFill>
                  <a:srgbClr val="000000"/>
                </a:solidFill>
                <a:latin typeface="Arial"/>
                <a:ea typeface="AR PL UMing HK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Arial"/>
                <a:ea typeface="msmincho"/>
              </a:rPr>
              <a:t>Filter</a:t>
            </a:r>
            <a:r>
              <a:rPr lang="en-US" sz="2400" b="1" dirty="0">
                <a:solidFill>
                  <a:srgbClr val="000000"/>
                </a:solidFill>
                <a:latin typeface="Arial"/>
                <a:ea typeface="AR PL UMing HK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Arial"/>
                <a:ea typeface="AR PL UMing HK"/>
              </a:rPr>
              <a:t>Prevent Intranet Penetration</a:t>
            </a:r>
            <a:endParaRPr dirty="0"/>
          </a:p>
          <a:p>
            <a:pPr lvl="1">
              <a:lnSpc>
                <a:spcPct val="100000"/>
              </a:lnSpc>
              <a:buSzPct val="45000"/>
            </a:pPr>
            <a:r>
              <a:rPr lang="en-US" sz="2200" dirty="0">
                <a:solidFill>
                  <a:srgbClr val="FFFFFF"/>
                </a:solidFill>
                <a:latin typeface="Arial"/>
                <a:ea typeface="AR PL UMing HK"/>
              </a:rPr>
              <a:t>Intranet is the internal network outside of </a:t>
            </a:r>
            <a:r>
              <a:rPr lang="en-US" sz="2200" dirty="0" err="1" smtClean="0">
                <a:solidFill>
                  <a:srgbClr val="FFFFFF"/>
                </a:solidFill>
                <a:latin typeface="Arial"/>
                <a:ea typeface="AR PL UMing HK"/>
              </a:rPr>
              <a:t>OpenStack</a:t>
            </a:r>
            <a:endParaRPr lang="en-US" sz="2200" dirty="0">
              <a:solidFill>
                <a:srgbClr val="FFFFFF"/>
              </a:solidFill>
              <a:latin typeface="Arial"/>
              <a:ea typeface="AR PL UMing HK"/>
            </a:endParaRPr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Arial"/>
                <a:ea typeface="AR PL UMing HK"/>
              </a:rPr>
              <a:t>Egress filtering</a:t>
            </a:r>
            <a:endParaRPr dirty="0"/>
          </a:p>
          <a:p>
            <a:pPr marL="800100" lvl="1" indent="-342900">
              <a:lnSpc>
                <a:spcPct val="100000"/>
              </a:lnSpc>
              <a:buSzPct val="45000"/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Arial"/>
                <a:ea typeface="AR PL UMing HK"/>
              </a:rPr>
              <a:t>Target 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AR PL UMing HK"/>
              </a:rPr>
              <a:t>is internal network</a:t>
            </a:r>
            <a:endParaRPr sz="2000" dirty="0"/>
          </a:p>
          <a:p>
            <a:pPr marL="800100" lvl="1" indent="-342900">
              <a:lnSpc>
                <a:spcPct val="100000"/>
              </a:lnSpc>
              <a:buSzPct val="45000"/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Arial"/>
                <a:ea typeface="AR PL UMing HK"/>
              </a:rPr>
              <a:t>Source 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AR PL UMing HK"/>
              </a:rPr>
              <a:t>is instances in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AR PL UMing HK"/>
              </a:rPr>
              <a:t>OpenStack</a:t>
            </a:r>
            <a:endParaRPr sz="2000" dirty="0"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Arial"/>
                <a:ea typeface="AR PL UMing HK"/>
              </a:rPr>
              <a:t>Implementation</a:t>
            </a:r>
            <a:endParaRPr dirty="0"/>
          </a:p>
          <a:p>
            <a:pPr marL="800100" lvl="1" indent="-342900">
              <a:lnSpc>
                <a:spcPct val="100000"/>
              </a:lnSpc>
              <a:buSzPct val="45000"/>
              <a:buFont typeface="Wingdings" pitchFamily="2" charset="2"/>
              <a:buChar char="l"/>
            </a:pPr>
            <a:r>
              <a:rPr lang="en-US" sz="2000" dirty="0">
                <a:solidFill>
                  <a:srgbClr val="FFFFFF"/>
                </a:solidFill>
                <a:latin typeface="Arial"/>
                <a:ea typeface="AR PL UMing HK"/>
              </a:rPr>
              <a:t>Whitelist mechanism(ACCEPT rules)</a:t>
            </a:r>
            <a:endParaRPr sz="2000" dirty="0"/>
          </a:p>
          <a:p>
            <a:pPr marL="800100" lvl="1" indent="-342900">
              <a:lnSpc>
                <a:spcPct val="100000"/>
              </a:lnSpc>
              <a:buSzPct val="45000"/>
              <a:buFont typeface="Wingdings" pitchFamily="2" charset="2"/>
              <a:buChar char="l"/>
            </a:pPr>
            <a:r>
              <a:rPr lang="en-US" sz="2000" dirty="0">
                <a:solidFill>
                  <a:srgbClr val="FFFFFF"/>
                </a:solidFill>
                <a:latin typeface="Arial"/>
                <a:ea typeface="AR PL UMing HK"/>
              </a:rPr>
              <a:t>On the top of nova-filter-top Forward Chain</a:t>
            </a:r>
            <a:endParaRPr sz="2000" dirty="0"/>
          </a:p>
        </p:txBody>
      </p:sp>
      <p:pic>
        <p:nvPicPr>
          <p:cNvPr id="705" name="Picture 4"/>
          <p:cNvPicPr/>
          <p:nvPr/>
        </p:nvPicPr>
        <p:blipFill>
          <a:blip r:embed="rId7"/>
          <a:stretch>
            <a:fillRect/>
          </a:stretch>
        </p:blipFill>
        <p:spPr>
          <a:xfrm>
            <a:off x="4499640" y="2000880"/>
            <a:ext cx="4511160" cy="3758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150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151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152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153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15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155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15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157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158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159" name="CustomShape 7"/>
          <p:cNvSpPr/>
          <p:nvPr/>
        </p:nvSpPr>
        <p:spPr>
          <a:xfrm>
            <a:off x="731520" y="822960"/>
            <a:ext cx="8046360" cy="7142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In The Era of Virutalization</a:t>
            </a:r>
            <a:endParaRPr/>
          </a:p>
        </p:txBody>
      </p:sp>
      <p:pic>
        <p:nvPicPr>
          <p:cNvPr id="160" name="图片 159"/>
          <p:cNvPicPr/>
          <p:nvPr/>
        </p:nvPicPr>
        <p:blipFill>
          <a:blip r:embed="rId6"/>
          <a:stretch>
            <a:fillRect/>
          </a:stretch>
        </p:blipFill>
        <p:spPr>
          <a:xfrm>
            <a:off x="91800" y="1526760"/>
            <a:ext cx="9143280" cy="3202560"/>
          </a:xfrm>
          <a:prstGeom prst="rect">
            <a:avLst/>
          </a:prstGeom>
        </p:spPr>
      </p:pic>
      <p:sp>
        <p:nvSpPr>
          <p:cNvPr id="161" name="CustomShape 8"/>
          <p:cNvSpPr/>
          <p:nvPr/>
        </p:nvSpPr>
        <p:spPr>
          <a:xfrm>
            <a:off x="1005840" y="4572000"/>
            <a:ext cx="8046360" cy="7142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is the King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707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70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709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710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711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712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713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714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715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pic>
        <p:nvPicPr>
          <p:cNvPr id="716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717" name="CustomShape 7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SWS Security Enhancement</a:t>
            </a:r>
            <a:endParaRPr/>
          </a:p>
        </p:txBody>
      </p:sp>
      <p:sp>
        <p:nvSpPr>
          <p:cNvPr id="718" name="CustomShape 8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</p:sp>
      <p:sp>
        <p:nvSpPr>
          <p:cNvPr id="719" name="CustomShape 9"/>
          <p:cNvSpPr/>
          <p:nvPr/>
        </p:nvSpPr>
        <p:spPr>
          <a:xfrm>
            <a:off x="347040" y="2011680"/>
            <a:ext cx="4590360" cy="8208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>
                <a:solidFill>
                  <a:srgbClr val="FFFFFF"/>
                </a:solidFill>
                <a:latin typeface="Arial"/>
                <a:ea typeface="msmincho"/>
              </a:rPr>
              <a:t>Security</a:t>
            </a:r>
            <a:r>
              <a:rPr lang="en-US" b="1">
                <a:solidFill>
                  <a:srgbClr val="FFFFFF"/>
                </a:solidFill>
                <a:latin typeface="Arial"/>
                <a:ea typeface="AR PL UMing HK"/>
              </a:rPr>
              <a:t> </a:t>
            </a:r>
            <a:r>
              <a:rPr lang="en-US" b="1">
                <a:solidFill>
                  <a:srgbClr val="FFFFFF"/>
                </a:solidFill>
                <a:latin typeface="Arial"/>
                <a:ea typeface="msmincho"/>
              </a:rPr>
              <a:t>Group</a:t>
            </a:r>
            <a:r>
              <a:rPr lang="en-US" b="1">
                <a:solidFill>
                  <a:srgbClr val="FFFFFF"/>
                </a:solidFill>
                <a:latin typeface="Arial"/>
                <a:ea typeface="AR PL UMing HK"/>
              </a:rPr>
              <a:t> VS  </a:t>
            </a:r>
            <a:r>
              <a:rPr lang="en-US" b="1">
                <a:solidFill>
                  <a:srgbClr val="FFFFFF"/>
                </a:solidFill>
                <a:latin typeface="Arial"/>
                <a:ea typeface="msmincho"/>
              </a:rPr>
              <a:t>SWS</a:t>
            </a:r>
            <a:r>
              <a:rPr lang="en-US" b="1">
                <a:solidFill>
                  <a:srgbClr val="FFFFFF"/>
                </a:solidFill>
                <a:latin typeface="Arial"/>
                <a:ea typeface="AR PL UMing HK"/>
              </a:rPr>
              <a:t> </a:t>
            </a:r>
            <a:r>
              <a:rPr lang="en-US" b="1">
                <a:solidFill>
                  <a:srgbClr val="FFFFFF"/>
                </a:solidFill>
                <a:latin typeface="Arial"/>
                <a:ea typeface="msmincho"/>
              </a:rPr>
              <a:t>Filter</a:t>
            </a:r>
            <a:r>
              <a:rPr lang="en-US" b="1">
                <a:solidFill>
                  <a:srgbClr val="FFFFFF"/>
                </a:solidFill>
                <a:latin typeface="Arial"/>
                <a:ea typeface="AR PL UMing HK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720" name="Picture 4"/>
          <p:cNvPicPr/>
          <p:nvPr/>
        </p:nvPicPr>
        <p:blipFill>
          <a:blip r:embed="rId7"/>
          <a:stretch>
            <a:fillRect/>
          </a:stretch>
        </p:blipFill>
        <p:spPr>
          <a:xfrm>
            <a:off x="1807200" y="1547640"/>
            <a:ext cx="7047720" cy="5114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722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723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724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725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726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727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728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729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730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731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732" name="CustomShape 7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SWS Load Balancer</a:t>
            </a:r>
            <a:endParaRPr/>
          </a:p>
        </p:txBody>
      </p:sp>
      <p:sp>
        <p:nvSpPr>
          <p:cNvPr id="733" name="CustomShape 8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</p:sp>
      <p:sp>
        <p:nvSpPr>
          <p:cNvPr id="734" name="CustomShape 9"/>
          <p:cNvSpPr/>
          <p:nvPr/>
        </p:nvSpPr>
        <p:spPr>
          <a:xfrm>
            <a:off x="288000" y="1286280"/>
            <a:ext cx="4845240" cy="48441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msmincho"/>
              </a:rPr>
              <a:t>Goals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latin typeface="Arial"/>
                <a:ea typeface="AR PL UMing HK"/>
              </a:rPr>
              <a:t>Load Balance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Arial"/>
                <a:ea typeface="AR PL UMing HK"/>
              </a:rPr>
              <a:t>Dispatch request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Arial"/>
                <a:ea typeface="AR PL UMing HK"/>
              </a:rPr>
              <a:t>Support multiple routing algorithm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Arial"/>
                <a:ea typeface="AR PL UMing HK"/>
              </a:rPr>
              <a:t>Health check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latin typeface="Arial"/>
                <a:ea typeface="AR PL UMing HK"/>
              </a:rPr>
              <a:t>Acceleration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Arial"/>
                <a:ea typeface="AR PL UMing HK"/>
              </a:rPr>
              <a:t>Reality: narrow bandwidth between ISPs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Arial"/>
                <a:ea typeface="AR PL UMing HK"/>
              </a:rPr>
              <a:t>Building fiber channels from ISPs to pivot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Arial"/>
                <a:ea typeface="AR PL UMing HK"/>
              </a:rPr>
              <a:t>Given the same endpoint within user’s ISP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latin typeface="Arial"/>
                <a:ea typeface="AR PL UMing HK"/>
              </a:rPr>
              <a:t>IPv4 Shortage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Arial"/>
                <a:ea typeface="AR PL UMing HK"/>
              </a:rPr>
              <a:t>Reality: dozens of public IPs support hundreds of VMs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Arial"/>
                <a:ea typeface="AR PL UMing HK"/>
              </a:rPr>
              <a:t>IPv4 has been exhausted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Arial"/>
                <a:ea typeface="AR PL UMing HK"/>
              </a:rPr>
              <a:t>IPv6 is not realistic yet  in China</a:t>
            </a:r>
            <a:endParaRPr dirty="0"/>
          </a:p>
        </p:txBody>
      </p:sp>
      <p:sp>
        <p:nvSpPr>
          <p:cNvPr id="34" name="圆角矩形 33"/>
          <p:cNvSpPr/>
          <p:nvPr/>
        </p:nvSpPr>
        <p:spPr>
          <a:xfrm>
            <a:off x="5728615" y="4509120"/>
            <a:ext cx="1003625" cy="489803"/>
          </a:xfrm>
          <a:prstGeom prst="roundRect">
            <a:avLst/>
          </a:prstGeom>
          <a:gradFill rotWithShape="0">
            <a:gsLst>
              <a:gs pos="0">
                <a:srgbClr val="2E5F99"/>
              </a:gs>
              <a:gs pos="100000">
                <a:srgbClr val="397BCA"/>
              </a:gs>
            </a:gsLst>
            <a:lin ang="162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hangingPunct="1">
              <a:lnSpc>
                <a:spcPct val="100000"/>
              </a:lnSpc>
              <a:tabLst>
                <a:tab pos="723900" algn="l"/>
              </a:tabLst>
            </a:pPr>
            <a:r>
              <a:rPr lang="en-US" altLang="zh-CN" dirty="0">
                <a:solidFill>
                  <a:schemeClr val="bg1"/>
                </a:solidFill>
                <a:latin typeface="Calibri" charset="0"/>
                <a:ea typeface="AR PL UMing HK" charset="0"/>
                <a:cs typeface="AR PL UMing HK" charset="0"/>
              </a:rPr>
              <a:t>Unicom</a:t>
            </a:r>
            <a:endParaRPr lang="zh-CN" altLang="en-US" dirty="0">
              <a:solidFill>
                <a:schemeClr val="bg1"/>
              </a:solidFill>
              <a:latin typeface="Calibri" charset="0"/>
              <a:ea typeface="AR PL UMing HK" charset="0"/>
              <a:cs typeface="AR PL UMing HK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6804248" y="4523373"/>
            <a:ext cx="1007865" cy="489803"/>
          </a:xfrm>
          <a:prstGeom prst="roundRect">
            <a:avLst/>
          </a:prstGeom>
          <a:gradFill rotWithShape="0">
            <a:gsLst>
              <a:gs pos="0">
                <a:srgbClr val="2E5F99"/>
              </a:gs>
              <a:gs pos="100000">
                <a:srgbClr val="397BCA"/>
              </a:gs>
            </a:gsLst>
            <a:lin ang="162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hangingPunct="1">
              <a:lnSpc>
                <a:spcPct val="100000"/>
              </a:lnSpc>
              <a:tabLst>
                <a:tab pos="723900" algn="l"/>
              </a:tabLst>
            </a:pPr>
            <a:r>
              <a:rPr lang="en-US" altLang="zh-CN" dirty="0">
                <a:solidFill>
                  <a:schemeClr val="bg1"/>
                </a:solidFill>
                <a:latin typeface="Calibri" charset="0"/>
                <a:ea typeface="AR PL UMing HK" charset="0"/>
                <a:cs typeface="AR PL UMing HK" charset="0"/>
              </a:rPr>
              <a:t>Mobile</a:t>
            </a:r>
            <a:endParaRPr lang="zh-CN" altLang="en-US" dirty="0">
              <a:solidFill>
                <a:schemeClr val="bg1"/>
              </a:solidFill>
              <a:latin typeface="Calibri" charset="0"/>
              <a:ea typeface="AR PL UMing HK" charset="0"/>
              <a:cs typeface="AR PL UMing HK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572000" y="4524634"/>
            <a:ext cx="1025457" cy="489803"/>
          </a:xfrm>
          <a:prstGeom prst="roundRect">
            <a:avLst/>
          </a:prstGeom>
          <a:gradFill rotWithShape="0">
            <a:gsLst>
              <a:gs pos="0">
                <a:srgbClr val="2E5F99"/>
              </a:gs>
              <a:gs pos="100000">
                <a:srgbClr val="397BCA"/>
              </a:gs>
            </a:gsLst>
            <a:lin ang="162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hangingPunct="1">
              <a:lnSpc>
                <a:spcPct val="100000"/>
              </a:lnSpc>
              <a:tabLst>
                <a:tab pos="723900" algn="l"/>
              </a:tabLst>
            </a:pPr>
            <a:r>
              <a:rPr lang="en-US" altLang="zh-CN" dirty="0">
                <a:solidFill>
                  <a:schemeClr val="bg1"/>
                </a:solidFill>
                <a:latin typeface="Calibri" charset="0"/>
                <a:ea typeface="AR PL UMing HK" charset="0"/>
                <a:cs typeface="AR PL UMing HK" charset="0"/>
              </a:rPr>
              <a:t>Telecom</a:t>
            </a:r>
            <a:endParaRPr lang="zh-CN" altLang="en-US" dirty="0">
              <a:solidFill>
                <a:schemeClr val="bg1"/>
              </a:solidFill>
              <a:latin typeface="Calibri" charset="0"/>
              <a:ea typeface="AR PL UMing HK" charset="0"/>
              <a:cs typeface="AR PL UMing HK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616564" y="5863019"/>
            <a:ext cx="1267804" cy="446301"/>
          </a:xfrm>
          <a:prstGeom prst="ellipse">
            <a:avLst/>
          </a:prstGeom>
          <a:gradFill rotWithShape="0">
            <a:gsLst>
              <a:gs pos="0">
                <a:srgbClr val="2E5F99"/>
              </a:gs>
              <a:gs pos="100000">
                <a:srgbClr val="397BCA"/>
              </a:gs>
            </a:gsLst>
            <a:lin ang="162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hangingPunct="1">
              <a:lnSpc>
                <a:spcPct val="100000"/>
              </a:lnSpc>
              <a:tabLst>
                <a:tab pos="723900" algn="l"/>
              </a:tabLst>
            </a:pPr>
            <a:r>
              <a:rPr lang="en-US" altLang="zh-CN" b="1" dirty="0" smtClean="0">
                <a:solidFill>
                  <a:schemeClr val="bg1"/>
                </a:solidFill>
                <a:latin typeface="Calibri" charset="0"/>
                <a:ea typeface="AR PL UMing HK" charset="0"/>
                <a:cs typeface="AR PL UMing HK" charset="0"/>
              </a:rPr>
              <a:t>Router</a:t>
            </a:r>
            <a:endParaRPr lang="zh-CN" altLang="en-US" b="1" dirty="0">
              <a:solidFill>
                <a:schemeClr val="bg1"/>
              </a:solidFill>
              <a:latin typeface="Calibri" charset="0"/>
              <a:ea typeface="AR PL UMing HK" charset="0"/>
              <a:cs typeface="AR PL UMing HK" charset="0"/>
            </a:endParaRPr>
          </a:p>
        </p:txBody>
      </p:sp>
      <p:cxnSp>
        <p:nvCxnSpPr>
          <p:cNvPr id="38" name="直接箭头连接符 37"/>
          <p:cNvCxnSpPr>
            <a:stCxn id="34" idx="2"/>
            <a:endCxn id="37" idx="0"/>
          </p:cNvCxnSpPr>
          <p:nvPr/>
        </p:nvCxnSpPr>
        <p:spPr>
          <a:xfrm>
            <a:off x="6230428" y="4998923"/>
            <a:ext cx="1020038" cy="864096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6" idx="2"/>
            <a:endCxn id="37" idx="1"/>
          </p:cNvCxnSpPr>
          <p:nvPr/>
        </p:nvCxnSpPr>
        <p:spPr>
          <a:xfrm>
            <a:off x="5084729" y="5014437"/>
            <a:ext cx="1717501" cy="913941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5" idx="2"/>
            <a:endCxn id="37" idx="7"/>
          </p:cNvCxnSpPr>
          <p:nvPr/>
        </p:nvCxnSpPr>
        <p:spPr>
          <a:xfrm>
            <a:off x="7308181" y="5013176"/>
            <a:ext cx="390521" cy="915202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7" idx="6"/>
          </p:cNvCxnSpPr>
          <p:nvPr/>
        </p:nvCxnSpPr>
        <p:spPr>
          <a:xfrm flipV="1">
            <a:off x="7884368" y="5014436"/>
            <a:ext cx="895945" cy="1071734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笑脸 41"/>
          <p:cNvSpPr/>
          <p:nvPr/>
        </p:nvSpPr>
        <p:spPr bwMode="auto">
          <a:xfrm>
            <a:off x="5824401" y="2996878"/>
            <a:ext cx="792163" cy="792162"/>
          </a:xfrm>
          <a:prstGeom prst="smileyFace">
            <a:avLst/>
          </a:prstGeom>
          <a:gradFill rotWithShape="0">
            <a:gsLst>
              <a:gs pos="0">
                <a:srgbClr val="A4C1FF"/>
              </a:gs>
              <a:gs pos="100000">
                <a:srgbClr val="E5EFFF"/>
              </a:gs>
            </a:gsLst>
            <a:lin ang="16200000" scaled="1"/>
          </a:gradFill>
          <a:ln w="9360">
            <a:solidFill>
              <a:srgbClr val="4A7EB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7594434" y="3140968"/>
            <a:ext cx="1398394" cy="489803"/>
          </a:xfrm>
          <a:prstGeom prst="roundRect">
            <a:avLst/>
          </a:prstGeom>
          <a:gradFill rotWithShape="0">
            <a:gsLst>
              <a:gs pos="0">
                <a:srgbClr val="A4C1FF"/>
              </a:gs>
              <a:gs pos="100000">
                <a:srgbClr val="E5EFFF"/>
              </a:gs>
            </a:gsLst>
            <a:lin ang="16200000" scaled="1"/>
          </a:gradFill>
          <a:ln w="9360">
            <a:solidFill>
              <a:srgbClr val="4A7EB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  <a:latin typeface="Arial" charset="0"/>
              </a:rPr>
              <a:t>Smart DNS</a:t>
            </a:r>
            <a:endParaRPr lang="zh-CN" altLang="en-US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44" name="直接箭头连接符 43"/>
          <p:cNvCxnSpPr>
            <a:stCxn id="42" idx="4"/>
            <a:endCxn id="36" idx="0"/>
          </p:cNvCxnSpPr>
          <p:nvPr/>
        </p:nvCxnSpPr>
        <p:spPr>
          <a:xfrm flipH="1">
            <a:off x="5084729" y="3789040"/>
            <a:ext cx="1135754" cy="735594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42" idx="4"/>
            <a:endCxn id="34" idx="0"/>
          </p:cNvCxnSpPr>
          <p:nvPr/>
        </p:nvCxnSpPr>
        <p:spPr>
          <a:xfrm>
            <a:off x="6220483" y="3789040"/>
            <a:ext cx="9945" cy="72008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42" idx="4"/>
            <a:endCxn id="35" idx="0"/>
          </p:cNvCxnSpPr>
          <p:nvPr/>
        </p:nvCxnSpPr>
        <p:spPr>
          <a:xfrm>
            <a:off x="6220483" y="3789040"/>
            <a:ext cx="1087698" cy="734333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42" idx="4"/>
          </p:cNvCxnSpPr>
          <p:nvPr/>
        </p:nvCxnSpPr>
        <p:spPr>
          <a:xfrm>
            <a:off x="6220483" y="3789040"/>
            <a:ext cx="2559830" cy="735593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42" idx="6"/>
            <a:endCxn id="43" idx="1"/>
          </p:cNvCxnSpPr>
          <p:nvPr/>
        </p:nvCxnSpPr>
        <p:spPr>
          <a:xfrm flipV="1">
            <a:off x="6616564" y="3385870"/>
            <a:ext cx="977870" cy="7089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9"/>
          <p:cNvSpPr txBox="1"/>
          <p:nvPr/>
        </p:nvSpPr>
        <p:spPr>
          <a:xfrm>
            <a:off x="5597457" y="2380818"/>
            <a:ext cx="2797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altLang="zh-CN" sz="2000" b="1" dirty="0" smtClean="0"/>
              <a:t>DNS Acceleration Design</a:t>
            </a:r>
            <a:endParaRPr lang="zh-CN" altLang="en-US" sz="2000" b="1" dirty="0"/>
          </a:p>
        </p:txBody>
      </p:sp>
      <p:sp>
        <p:nvSpPr>
          <p:cNvPr id="50" name="圆角矩形 49"/>
          <p:cNvSpPr/>
          <p:nvPr/>
        </p:nvSpPr>
        <p:spPr>
          <a:xfrm>
            <a:off x="5273543" y="5255383"/>
            <a:ext cx="3550138" cy="432048"/>
          </a:xfrm>
          <a:prstGeom prst="roundRect">
            <a:avLst/>
          </a:prstGeom>
          <a:solidFill>
            <a:srgbClr val="00B05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 smtClean="0">
                <a:solidFill>
                  <a:srgbClr val="00B050"/>
                </a:solidFill>
              </a:rPr>
              <a:t>High speed fiber-optic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5273544" y="3933056"/>
            <a:ext cx="2495148" cy="432048"/>
          </a:xfrm>
          <a:prstGeom prst="roundRect">
            <a:avLst/>
          </a:prstGeom>
          <a:solidFill>
            <a:srgbClr val="95B3D7">
              <a:alpha val="21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56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</a:pPr>
            <a:r>
              <a:rPr lang="en-US" altLang="zh-CN" b="1" dirty="0">
                <a:solidFill>
                  <a:srgbClr val="1F497D"/>
                </a:solidFill>
                <a:latin typeface="Calibri" charset="0"/>
                <a:ea typeface="AR PL UMing HK" charset="0"/>
                <a:cs typeface="AR PL UMing HK" charset="0"/>
              </a:rPr>
              <a:t>Public Network</a:t>
            </a:r>
            <a:endParaRPr lang="zh-CN" altLang="en-US" b="1" dirty="0">
              <a:solidFill>
                <a:srgbClr val="1F497D"/>
              </a:solidFill>
              <a:latin typeface="Calibri" charset="0"/>
              <a:ea typeface="AR PL UMing HK" charset="0"/>
              <a:cs typeface="AR PL UMing HK" charset="0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7850132" y="4524634"/>
            <a:ext cx="1258372" cy="489803"/>
          </a:xfrm>
          <a:prstGeom prst="roundRect">
            <a:avLst/>
          </a:prstGeom>
          <a:gradFill rotWithShape="0">
            <a:gsLst>
              <a:gs pos="0">
                <a:srgbClr val="2E5F99"/>
              </a:gs>
              <a:gs pos="100000">
                <a:srgbClr val="397BCA"/>
              </a:gs>
            </a:gsLst>
            <a:lin ang="162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hangingPunct="1">
              <a:lnSpc>
                <a:spcPct val="100000"/>
              </a:lnSpc>
              <a:tabLst>
                <a:tab pos="723900" algn="l"/>
              </a:tabLst>
            </a:pPr>
            <a:r>
              <a:rPr lang="en-US" altLang="zh-CN" dirty="0">
                <a:solidFill>
                  <a:schemeClr val="bg1"/>
                </a:solidFill>
                <a:latin typeface="Calibri" charset="0"/>
                <a:ea typeface="AR PL UMing HK" charset="0"/>
                <a:cs typeface="AR PL UMing HK" charset="0"/>
              </a:rPr>
              <a:t>Others</a:t>
            </a:r>
            <a:r>
              <a:rPr lang="en-US" altLang="zh-CN" dirty="0">
                <a:solidFill>
                  <a:srgbClr val="000000"/>
                </a:solidFill>
                <a:latin typeface="Calibri" charset="0"/>
                <a:ea typeface="AR PL UMing HK" charset="0"/>
                <a:cs typeface="AR PL UMing HK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charset="0"/>
                <a:ea typeface="AR PL UMing HK" charset="0"/>
                <a:cs typeface="AR PL UMing HK" charset="0"/>
              </a:rPr>
              <a:t>ISP</a:t>
            </a:r>
            <a:endParaRPr lang="zh-CN" altLang="en-US" dirty="0">
              <a:solidFill>
                <a:schemeClr val="bg1"/>
              </a:solidFill>
              <a:latin typeface="Calibri" charset="0"/>
              <a:ea typeface="AR PL UMing HK" charset="0"/>
              <a:cs typeface="AR PL UMing H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754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755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756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757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758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759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760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761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762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763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764" name="CustomShape 7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Object Storage</a:t>
            </a:r>
            <a:endParaRPr/>
          </a:p>
        </p:txBody>
      </p:sp>
      <p:sp>
        <p:nvSpPr>
          <p:cNvPr id="765" name="CustomShape 8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</p:sp>
      <p:pic>
        <p:nvPicPr>
          <p:cNvPr id="766" name="图片 765"/>
          <p:cNvPicPr/>
          <p:nvPr/>
        </p:nvPicPr>
        <p:blipFill>
          <a:blip r:embed="rId7"/>
          <a:stretch>
            <a:fillRect/>
          </a:stretch>
        </p:blipFill>
        <p:spPr>
          <a:xfrm>
            <a:off x="652154" y="1412776"/>
            <a:ext cx="7668526" cy="4608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768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769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770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771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772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773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774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775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776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777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778" name="CustomShape 7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Storage Firewall</a:t>
            </a:r>
            <a:endParaRPr/>
          </a:p>
        </p:txBody>
      </p:sp>
      <p:sp>
        <p:nvSpPr>
          <p:cNvPr id="779" name="CustomShape 8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</p:sp>
      <p:pic>
        <p:nvPicPr>
          <p:cNvPr id="780" name="图片 779"/>
          <p:cNvPicPr/>
          <p:nvPr/>
        </p:nvPicPr>
        <p:blipFill>
          <a:blip r:embed="rId7"/>
          <a:stretch>
            <a:fillRect/>
          </a:stretch>
        </p:blipFill>
        <p:spPr>
          <a:xfrm>
            <a:off x="943200" y="1410480"/>
            <a:ext cx="6986880" cy="486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782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783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784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785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786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787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788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789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790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791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792" name="CustomShape 7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SWS continuas integration</a:t>
            </a:r>
            <a:endParaRPr/>
          </a:p>
        </p:txBody>
      </p:sp>
      <p:sp>
        <p:nvSpPr>
          <p:cNvPr id="794" name="CustomShape 9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</p:sp>
      <p:pic>
        <p:nvPicPr>
          <p:cNvPr id="1026" name="Picture 2" descr="http://www.gitorious.org/img/logo.png?12943227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00" y="3469855"/>
            <a:ext cx="3899608" cy="110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817" y="1700640"/>
            <a:ext cx="2897384" cy="971190"/>
          </a:xfrm>
          <a:prstGeom prst="rect">
            <a:avLst/>
          </a:prstGeom>
        </p:spPr>
      </p:pic>
      <p:pic>
        <p:nvPicPr>
          <p:cNvPr id="1030" name="Picture 6" descr="http://www.spi-inc.org/projects/jenkins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100" y="5010325"/>
            <a:ext cx="3900862" cy="12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箭头连接符 3"/>
          <p:cNvCxnSpPr/>
          <p:nvPr/>
        </p:nvCxnSpPr>
        <p:spPr>
          <a:xfrm>
            <a:off x="3779912" y="2789582"/>
            <a:ext cx="40073" cy="92745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3767669" y="4298175"/>
            <a:ext cx="0" cy="92745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810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811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812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813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81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815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81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817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818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819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820" name="CustomShape 7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Sina Contribution</a:t>
            </a:r>
            <a:endParaRPr/>
          </a:p>
        </p:txBody>
      </p:sp>
      <p:sp>
        <p:nvSpPr>
          <p:cNvPr id="821" name="CustomShape 8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</p:sp>
      <p:sp>
        <p:nvSpPr>
          <p:cNvPr id="823" name="CustomShape 9"/>
          <p:cNvSpPr/>
          <p:nvPr/>
        </p:nvSpPr>
        <p:spPr>
          <a:xfrm>
            <a:off x="323528" y="1371600"/>
            <a:ext cx="8985600" cy="1885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marL="342900" indent="-342900">
              <a:lnSpc>
                <a:spcPct val="97000"/>
              </a:lnSpc>
              <a:buFont typeface="Arial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Calibri"/>
                <a:ea typeface="宋体"/>
              </a:rPr>
              <a:t>Sina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宋体"/>
              </a:rPr>
              <a:t> creating </a:t>
            </a:r>
            <a:r>
              <a:rPr lang="en-US" sz="2400" dirty="0" err="1">
                <a:solidFill>
                  <a:srgbClr val="FFFFFF"/>
                </a:solidFill>
                <a:latin typeface="Calibri"/>
                <a:ea typeface="宋体"/>
              </a:rPr>
              <a:t>OpenStack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宋体"/>
              </a:rPr>
              <a:t> community project </a:t>
            </a:r>
            <a:r>
              <a:rPr lang="en-US" sz="2400" b="1" dirty="0">
                <a:solidFill>
                  <a:srgbClr val="FFFFFF"/>
                </a:solidFill>
                <a:latin typeface="Arial"/>
                <a:ea typeface="宋体"/>
              </a:rPr>
              <a:t>Dough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宋体"/>
              </a:rPr>
              <a:t> &amp;  </a:t>
            </a:r>
            <a:r>
              <a:rPr lang="en-US" sz="2400" b="1" dirty="0" err="1">
                <a:solidFill>
                  <a:srgbClr val="FFFFFF"/>
                </a:solidFill>
                <a:latin typeface="Calibri"/>
                <a:ea typeface="宋体"/>
              </a:rPr>
              <a:t>Kanyun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宋体"/>
              </a:rPr>
              <a:t>,  </a:t>
            </a:r>
            <a:endParaRPr sz="2400" dirty="0"/>
          </a:p>
          <a:p>
            <a:pPr>
              <a:lnSpc>
                <a:spcPct val="97000"/>
              </a:lnSpc>
            </a:pPr>
            <a:r>
              <a:rPr lang="en-US" sz="2400" dirty="0" smtClean="0">
                <a:solidFill>
                  <a:srgbClr val="FFFFFF"/>
                </a:solidFill>
                <a:latin typeface="Calibri"/>
                <a:ea typeface="宋体"/>
              </a:rPr>
              <a:t>to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宋体"/>
              </a:rPr>
              <a:t>contribute metering &amp; billing capability</a:t>
            </a:r>
            <a:endParaRPr sz="2400" dirty="0"/>
          </a:p>
          <a:p>
            <a:pPr marL="342900" indent="-342900">
              <a:lnSpc>
                <a:spcPct val="97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宋体"/>
              </a:rPr>
              <a:t>Present in </a:t>
            </a:r>
            <a:r>
              <a:rPr lang="en-US" sz="2400" dirty="0" err="1">
                <a:solidFill>
                  <a:srgbClr val="FFFFFF"/>
                </a:solidFill>
                <a:latin typeface="Calibri"/>
                <a:ea typeface="宋体"/>
              </a:rPr>
              <a:t>OpenStack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宋体"/>
              </a:rPr>
              <a:t> Design Summit &amp; Conference</a:t>
            </a:r>
            <a:endParaRPr sz="2400" dirty="0"/>
          </a:p>
          <a:p>
            <a:pPr marL="342900" indent="-342900">
              <a:lnSpc>
                <a:spcPct val="97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宋体"/>
              </a:rPr>
              <a:t>Claim and submit dozens of blueprints in </a:t>
            </a:r>
            <a:r>
              <a:rPr lang="en-US" sz="2400" dirty="0" err="1">
                <a:solidFill>
                  <a:srgbClr val="FFFFFF"/>
                </a:solidFill>
                <a:latin typeface="Calibri"/>
                <a:ea typeface="宋体"/>
              </a:rPr>
              <a:t>OpenStack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宋体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Calibri"/>
                <a:ea typeface="宋体"/>
              </a:rPr>
              <a:t>Launchpad</a:t>
            </a:r>
            <a:endParaRPr sz="2400" dirty="0"/>
          </a:p>
          <a:p>
            <a:pPr marL="342900" indent="-342900">
              <a:lnSpc>
                <a:spcPct val="97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宋体"/>
              </a:rPr>
              <a:t>Top 10 Companies by </a:t>
            </a:r>
            <a:r>
              <a:rPr lang="en-US" sz="2400" dirty="0" err="1">
                <a:solidFill>
                  <a:srgbClr val="FFFFFF"/>
                </a:solidFill>
                <a:latin typeface="Calibri"/>
                <a:ea typeface="宋体"/>
              </a:rPr>
              <a:t>bugfixes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825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826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827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828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829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830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831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832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833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834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835" name="CustomShape 7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What's the kanyun</a:t>
            </a:r>
            <a:endParaRPr/>
          </a:p>
        </p:txBody>
      </p:sp>
      <p:sp>
        <p:nvSpPr>
          <p:cNvPr id="836" name="CustomShape 8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</p:sp>
      <p:sp>
        <p:nvSpPr>
          <p:cNvPr id="837" name="CustomShape 9"/>
          <p:cNvSpPr/>
          <p:nvPr/>
        </p:nvSpPr>
        <p:spPr>
          <a:xfrm>
            <a:off x="227880" y="1811160"/>
            <a:ext cx="8985600" cy="1885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buSzPct val="45000"/>
              <a:buFont typeface="StarSymbol"/>
              <a:buChar char=""/>
            </a:pPr>
            <a:r>
              <a:rPr lang="en-US" sz="2800" b="1" dirty="0">
                <a:solidFill>
                  <a:srgbClr val="FFFFFF"/>
                </a:solidFill>
                <a:latin typeface="Calibri"/>
                <a:ea typeface="宋体"/>
              </a:rPr>
              <a:t>Monitoring tools</a:t>
            </a:r>
            <a:endParaRPr sz="2800" dirty="0"/>
          </a:p>
          <a:p>
            <a:pPr lvl="1">
              <a:buSzPct val="45000"/>
              <a:buFont typeface="StarSymbol"/>
              <a:buChar char=""/>
            </a:pPr>
            <a:r>
              <a:rPr lang="en-US" sz="2800" dirty="0">
                <a:solidFill>
                  <a:srgbClr val="FFFFFF"/>
                </a:solidFill>
              </a:rPr>
              <a:t>  Tracking the tenant resource usage:</a:t>
            </a:r>
            <a:endParaRPr sz="2800" dirty="0"/>
          </a:p>
          <a:p>
            <a:pPr lvl="1">
              <a:buSzPct val="45000"/>
              <a:buFont typeface="StarSymbol"/>
              <a:buChar char=""/>
            </a:pPr>
            <a:r>
              <a:rPr lang="en-US" sz="2800" dirty="0">
                <a:solidFill>
                  <a:srgbClr val="FFFFFF"/>
                </a:solidFill>
              </a:rPr>
              <a:t>  </a:t>
            </a:r>
            <a:r>
              <a:rPr lang="en-US" sz="2800" dirty="0" err="1">
                <a:solidFill>
                  <a:srgbClr val="FFFFFF"/>
                </a:solidFill>
              </a:rPr>
              <a:t>CPU、mem、disk、network</a:t>
            </a:r>
            <a:r>
              <a:rPr lang="en-US" sz="2800" dirty="0">
                <a:solidFill>
                  <a:srgbClr val="FFFFFF"/>
                </a:solidFill>
              </a:rPr>
              <a:t> traffic</a:t>
            </a:r>
            <a:endParaRPr sz="2800" dirty="0"/>
          </a:p>
          <a:p>
            <a:pPr lvl="1">
              <a:buSzPct val="45000"/>
              <a:buFont typeface="StarSymbol"/>
              <a:buChar char=""/>
            </a:pPr>
            <a:endParaRPr sz="2800" dirty="0"/>
          </a:p>
          <a:p>
            <a:pPr>
              <a:buSzPct val="45000"/>
              <a:buFont typeface="StarSymbol"/>
              <a:buChar char=""/>
            </a:pPr>
            <a:r>
              <a:rPr lang="en-US" sz="2800" b="1" dirty="0">
                <a:solidFill>
                  <a:srgbClr val="FFFFFF"/>
                </a:solidFill>
              </a:rPr>
              <a:t>Metering tools</a:t>
            </a:r>
            <a:endParaRPr sz="2800" dirty="0"/>
          </a:p>
          <a:p>
            <a:pPr lvl="1">
              <a:buSzPct val="45000"/>
              <a:buFont typeface="StarSymbol"/>
              <a:buChar char=""/>
            </a:pPr>
            <a:r>
              <a:rPr lang="en-US" sz="2800" dirty="0">
                <a:solidFill>
                  <a:srgbClr val="FFFFFF"/>
                </a:solidFill>
              </a:rPr>
              <a:t>  Data collection and statistics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839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840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841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842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843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844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845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846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847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848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849" name="CustomShape 7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Kanyun: Monitoring system</a:t>
            </a:r>
            <a:endParaRPr/>
          </a:p>
        </p:txBody>
      </p:sp>
      <p:sp>
        <p:nvSpPr>
          <p:cNvPr id="850" name="CustomShape 8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</p:sp>
      <p:sp>
        <p:nvSpPr>
          <p:cNvPr id="851" name="CustomShape 9"/>
          <p:cNvSpPr/>
          <p:nvPr/>
        </p:nvSpPr>
        <p:spPr>
          <a:xfrm>
            <a:off x="4706280" y="2759040"/>
            <a:ext cx="1733400" cy="936000"/>
          </a:xfrm>
          <a:prstGeom prst="rect">
            <a:avLst/>
          </a:prstGeom>
          <a:solidFill>
            <a:srgbClr val="666666"/>
          </a:solidFill>
          <a:ln w="18360">
            <a:solidFill>
              <a:srgbClr val="000000"/>
            </a:solidFill>
            <a:round/>
            <a:headEnd type="triangle" w="med" len="med"/>
          </a:ln>
        </p:spPr>
      </p:sp>
      <p:sp>
        <p:nvSpPr>
          <p:cNvPr id="852" name="CustomShape 10"/>
          <p:cNvSpPr/>
          <p:nvPr/>
        </p:nvSpPr>
        <p:spPr>
          <a:xfrm>
            <a:off x="674280" y="4821120"/>
            <a:ext cx="1733400" cy="936000"/>
          </a:xfrm>
          <a:prstGeom prst="rect">
            <a:avLst/>
          </a:prstGeom>
          <a:solidFill>
            <a:srgbClr val="666666"/>
          </a:solidFill>
          <a:ln w="18360">
            <a:solidFill>
              <a:srgbClr val="000000"/>
            </a:solidFill>
            <a:round/>
            <a:headEnd type="triangle" w="med" len="med"/>
          </a:ln>
        </p:spPr>
      </p:sp>
      <p:sp>
        <p:nvSpPr>
          <p:cNvPr id="853" name="CustomShape 11"/>
          <p:cNvSpPr/>
          <p:nvPr/>
        </p:nvSpPr>
        <p:spPr>
          <a:xfrm>
            <a:off x="488880" y="4703040"/>
            <a:ext cx="1828080" cy="913680"/>
          </a:xfrm>
          <a:prstGeom prst="rect">
            <a:avLst/>
          </a:prstGeom>
          <a:gradFill>
            <a:gsLst>
              <a:gs pos="0">
                <a:srgbClr val="E6FFF4"/>
              </a:gs>
              <a:gs pos="50000">
                <a:srgbClr val="A4FFD7"/>
              </a:gs>
              <a:gs pos="100000">
                <a:srgbClr val="E6FFF4"/>
              </a:gs>
            </a:gsLst>
            <a:lin ang="16200000"/>
          </a:gradFill>
          <a:ln w="9360">
            <a:solidFill>
              <a:srgbClr val="00C795"/>
            </a:solidFill>
            <a:round/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Ubuntu"/>
                <a:ea typeface="AR PL UMing HK"/>
              </a:rPr>
              <a:t>Aggregator</a:t>
            </a:r>
            <a:endParaRPr/>
          </a:p>
        </p:txBody>
      </p:sp>
      <p:sp>
        <p:nvSpPr>
          <p:cNvPr id="854" name="CustomShape 12"/>
          <p:cNvSpPr/>
          <p:nvPr/>
        </p:nvSpPr>
        <p:spPr>
          <a:xfrm>
            <a:off x="4527000" y="2687040"/>
            <a:ext cx="1828080" cy="913680"/>
          </a:xfrm>
          <a:prstGeom prst="rect">
            <a:avLst/>
          </a:prstGeom>
          <a:gradFill>
            <a:gsLst>
              <a:gs pos="0">
                <a:srgbClr val="E6FFF4"/>
              </a:gs>
              <a:gs pos="50000">
                <a:srgbClr val="A4FFD7"/>
              </a:gs>
              <a:gs pos="100000">
                <a:srgbClr val="E6FFF4"/>
              </a:gs>
            </a:gsLst>
            <a:lin ang="16200000"/>
          </a:gradFill>
          <a:ln w="9360">
            <a:solidFill>
              <a:srgbClr val="00C795"/>
            </a:solidFill>
            <a:round/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Ubuntu"/>
                <a:ea typeface="AR PL UMing HK"/>
              </a:rPr>
              <a:t>API daemon</a:t>
            </a:r>
            <a:endParaRPr/>
          </a:p>
        </p:txBody>
      </p:sp>
      <p:sp>
        <p:nvSpPr>
          <p:cNvPr id="855" name="CustomShape 13"/>
          <p:cNvSpPr/>
          <p:nvPr/>
        </p:nvSpPr>
        <p:spPr>
          <a:xfrm>
            <a:off x="316800" y="1297440"/>
            <a:ext cx="1828080" cy="1828080"/>
          </a:xfrm>
          <a:prstGeom prst="rect">
            <a:avLst/>
          </a:prstGeom>
          <a:solidFill>
            <a:srgbClr val="00CC99"/>
          </a:solidFill>
          <a:ln w="25560">
            <a:solidFill>
              <a:srgbClr val="009671"/>
            </a:solidFill>
            <a:round/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 PL UMing HK"/>
              </a:rPr>
              <a:t>Nova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 PL UMing HK"/>
              </a:rPr>
              <a:t>Compute</a:t>
            </a:r>
            <a:endParaRPr/>
          </a:p>
        </p:txBody>
      </p:sp>
      <p:sp>
        <p:nvSpPr>
          <p:cNvPr id="856" name="CustomShape 14"/>
          <p:cNvSpPr/>
          <p:nvPr/>
        </p:nvSpPr>
        <p:spPr>
          <a:xfrm>
            <a:off x="4383000" y="3668760"/>
            <a:ext cx="2128680" cy="60228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Ubuntu"/>
                <a:ea typeface="AR PL UMing HK"/>
              </a:rPr>
              <a:t>Responds to client request</a:t>
            </a:r>
            <a:endParaRPr/>
          </a:p>
        </p:txBody>
      </p:sp>
      <p:sp>
        <p:nvSpPr>
          <p:cNvPr id="857" name="CustomShape 15"/>
          <p:cNvSpPr/>
          <p:nvPr/>
        </p:nvSpPr>
        <p:spPr>
          <a:xfrm>
            <a:off x="495000" y="5855040"/>
            <a:ext cx="2128680" cy="60228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Ubuntu"/>
                <a:ea typeface="AR PL UMing HK"/>
              </a:rPr>
              <a:t>Calculates/stores metrics</a:t>
            </a:r>
            <a:endParaRPr/>
          </a:p>
        </p:txBody>
      </p:sp>
      <p:sp>
        <p:nvSpPr>
          <p:cNvPr id="858" name="CustomShape 16"/>
          <p:cNvSpPr/>
          <p:nvPr/>
        </p:nvSpPr>
        <p:spPr>
          <a:xfrm>
            <a:off x="1963800" y="3340440"/>
            <a:ext cx="1142280" cy="8586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Ubuntu"/>
                <a:ea typeface="AR PL UMing HK"/>
              </a:rPr>
              <a:t>Retrieve usage info</a:t>
            </a:r>
            <a:endParaRPr/>
          </a:p>
        </p:txBody>
      </p:sp>
      <p:sp>
        <p:nvSpPr>
          <p:cNvPr id="859" name="CustomShape 17"/>
          <p:cNvSpPr/>
          <p:nvPr/>
        </p:nvSpPr>
        <p:spPr>
          <a:xfrm>
            <a:off x="7228080" y="1578240"/>
            <a:ext cx="1828080" cy="913680"/>
          </a:xfrm>
          <a:prstGeom prst="rect">
            <a:avLst/>
          </a:prstGeom>
          <a:solidFill>
            <a:srgbClr val="00CC99"/>
          </a:solidFill>
          <a:ln w="25560">
            <a:solidFill>
              <a:srgbClr val="009671"/>
            </a:solidFill>
            <a:round/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 PL UMing HK"/>
              </a:rPr>
              <a:t>Dashboard</a:t>
            </a:r>
            <a:endParaRPr/>
          </a:p>
        </p:txBody>
      </p:sp>
      <p:sp>
        <p:nvSpPr>
          <p:cNvPr id="860" name="CustomShape 18"/>
          <p:cNvSpPr/>
          <p:nvPr/>
        </p:nvSpPr>
        <p:spPr>
          <a:xfrm>
            <a:off x="3175200" y="5038560"/>
            <a:ext cx="456480" cy="456480"/>
          </a:xfrm>
          <a:prstGeom prst="rect">
            <a:avLst/>
          </a:prstGeom>
          <a:gradFill>
            <a:gsLst>
              <a:gs pos="0">
                <a:srgbClr val="E6FFF4"/>
              </a:gs>
              <a:gs pos="50000">
                <a:srgbClr val="A4FFD7"/>
              </a:gs>
              <a:gs pos="100000">
                <a:srgbClr val="E6FFF4"/>
              </a:gs>
            </a:gsLst>
            <a:lin ang="16200000"/>
          </a:gradFill>
          <a:ln w="9360">
            <a:solidFill>
              <a:srgbClr val="00C795"/>
            </a:solidFill>
            <a:round/>
          </a:ln>
        </p:spPr>
      </p:sp>
      <p:sp>
        <p:nvSpPr>
          <p:cNvPr id="861" name="CustomShape 19"/>
          <p:cNvSpPr/>
          <p:nvPr/>
        </p:nvSpPr>
        <p:spPr>
          <a:xfrm>
            <a:off x="3355200" y="5038560"/>
            <a:ext cx="456480" cy="456480"/>
          </a:xfrm>
          <a:prstGeom prst="rect">
            <a:avLst/>
          </a:prstGeom>
          <a:gradFill>
            <a:gsLst>
              <a:gs pos="0">
                <a:srgbClr val="E6FFF4"/>
              </a:gs>
              <a:gs pos="50000">
                <a:srgbClr val="A4FFD7"/>
              </a:gs>
              <a:gs pos="100000">
                <a:srgbClr val="E6FFF4"/>
              </a:gs>
            </a:gsLst>
            <a:lin ang="16200000"/>
          </a:gradFill>
          <a:ln w="9360">
            <a:solidFill>
              <a:srgbClr val="00C795"/>
            </a:solidFill>
            <a:round/>
          </a:ln>
        </p:spPr>
      </p:sp>
      <p:sp>
        <p:nvSpPr>
          <p:cNvPr id="862" name="CustomShape 20"/>
          <p:cNvSpPr/>
          <p:nvPr/>
        </p:nvSpPr>
        <p:spPr>
          <a:xfrm>
            <a:off x="3535200" y="5038560"/>
            <a:ext cx="456480" cy="456480"/>
          </a:xfrm>
          <a:prstGeom prst="rect">
            <a:avLst/>
          </a:prstGeom>
          <a:gradFill>
            <a:gsLst>
              <a:gs pos="0">
                <a:srgbClr val="E6FFF4"/>
              </a:gs>
              <a:gs pos="50000">
                <a:srgbClr val="A4FFD7"/>
              </a:gs>
              <a:gs pos="100000">
                <a:srgbClr val="E6FFF4"/>
              </a:gs>
            </a:gsLst>
            <a:lin ang="16200000"/>
          </a:gradFill>
          <a:ln w="9360">
            <a:solidFill>
              <a:srgbClr val="00C795"/>
            </a:solidFill>
            <a:round/>
          </a:ln>
        </p:spPr>
      </p:sp>
      <p:sp>
        <p:nvSpPr>
          <p:cNvPr id="863" name="CustomShape 21"/>
          <p:cNvSpPr/>
          <p:nvPr/>
        </p:nvSpPr>
        <p:spPr>
          <a:xfrm>
            <a:off x="3715200" y="5038560"/>
            <a:ext cx="456480" cy="456480"/>
          </a:xfrm>
          <a:prstGeom prst="rect">
            <a:avLst/>
          </a:prstGeom>
          <a:gradFill>
            <a:gsLst>
              <a:gs pos="0">
                <a:srgbClr val="E6FFF4"/>
              </a:gs>
              <a:gs pos="50000">
                <a:srgbClr val="A4FFD7"/>
              </a:gs>
              <a:gs pos="100000">
                <a:srgbClr val="E6FFF4"/>
              </a:gs>
            </a:gsLst>
            <a:lin ang="16200000"/>
          </a:gradFill>
          <a:ln w="9360">
            <a:solidFill>
              <a:srgbClr val="00C795"/>
            </a:solidFill>
            <a:round/>
          </a:ln>
        </p:spPr>
      </p:sp>
      <p:sp>
        <p:nvSpPr>
          <p:cNvPr id="864" name="CustomShape 22"/>
          <p:cNvSpPr/>
          <p:nvPr/>
        </p:nvSpPr>
        <p:spPr>
          <a:xfrm>
            <a:off x="3895200" y="5038560"/>
            <a:ext cx="456480" cy="456480"/>
          </a:xfrm>
          <a:prstGeom prst="rect">
            <a:avLst/>
          </a:prstGeom>
          <a:gradFill>
            <a:gsLst>
              <a:gs pos="0">
                <a:srgbClr val="E6FFF4"/>
              </a:gs>
              <a:gs pos="50000">
                <a:srgbClr val="A4FFD7"/>
              </a:gs>
              <a:gs pos="100000">
                <a:srgbClr val="E6FFF4"/>
              </a:gs>
            </a:gsLst>
            <a:lin ang="16200000"/>
          </a:gradFill>
          <a:ln w="9360">
            <a:solidFill>
              <a:srgbClr val="00C795"/>
            </a:solidFill>
            <a:round/>
          </a:ln>
        </p:spPr>
      </p:sp>
      <p:sp>
        <p:nvSpPr>
          <p:cNvPr id="865" name="CustomShape 23"/>
          <p:cNvSpPr/>
          <p:nvPr/>
        </p:nvSpPr>
        <p:spPr>
          <a:xfrm>
            <a:off x="4075200" y="5038560"/>
            <a:ext cx="456480" cy="456480"/>
          </a:xfrm>
          <a:prstGeom prst="rect">
            <a:avLst/>
          </a:prstGeom>
          <a:gradFill>
            <a:gsLst>
              <a:gs pos="0">
                <a:srgbClr val="E6FFF4"/>
              </a:gs>
              <a:gs pos="50000">
                <a:srgbClr val="A4FFD7"/>
              </a:gs>
              <a:gs pos="100000">
                <a:srgbClr val="E6FFF4"/>
              </a:gs>
            </a:gsLst>
            <a:lin ang="16200000"/>
          </a:gradFill>
          <a:ln w="9360">
            <a:solidFill>
              <a:srgbClr val="00C795"/>
            </a:solidFill>
            <a:round/>
          </a:ln>
        </p:spPr>
      </p:sp>
      <p:sp>
        <p:nvSpPr>
          <p:cNvPr id="866" name="CustomShape 24"/>
          <p:cNvSpPr/>
          <p:nvPr/>
        </p:nvSpPr>
        <p:spPr>
          <a:xfrm>
            <a:off x="4255200" y="5038560"/>
            <a:ext cx="456480" cy="456480"/>
          </a:xfrm>
          <a:prstGeom prst="rect">
            <a:avLst/>
          </a:prstGeom>
          <a:gradFill>
            <a:gsLst>
              <a:gs pos="0">
                <a:srgbClr val="E6FFF4"/>
              </a:gs>
              <a:gs pos="50000">
                <a:srgbClr val="A4FFD7"/>
              </a:gs>
              <a:gs pos="100000">
                <a:srgbClr val="E6FFF4"/>
              </a:gs>
            </a:gsLst>
            <a:lin ang="16200000"/>
          </a:gradFill>
          <a:ln w="9360">
            <a:solidFill>
              <a:srgbClr val="00C795"/>
            </a:solidFill>
            <a:round/>
          </a:ln>
        </p:spPr>
      </p:sp>
      <p:sp>
        <p:nvSpPr>
          <p:cNvPr id="867" name="CustomShape 25"/>
          <p:cNvSpPr/>
          <p:nvPr/>
        </p:nvSpPr>
        <p:spPr>
          <a:xfrm>
            <a:off x="7229160" y="3860280"/>
            <a:ext cx="1828080" cy="1828080"/>
          </a:xfrm>
          <a:prstGeom prst="rect">
            <a:avLst/>
          </a:prstGeom>
          <a:solidFill>
            <a:srgbClr val="00CC99"/>
          </a:solidFill>
          <a:ln w="25560">
            <a:solidFill>
              <a:srgbClr val="009671"/>
            </a:solidFill>
            <a:round/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 PL UMing HK"/>
              </a:rPr>
              <a:t>Billing</a:t>
            </a:r>
            <a:endParaRPr/>
          </a:p>
        </p:txBody>
      </p:sp>
      <p:sp>
        <p:nvSpPr>
          <p:cNvPr id="868" name="CustomShape 26"/>
          <p:cNvSpPr/>
          <p:nvPr/>
        </p:nvSpPr>
        <p:spPr>
          <a:xfrm>
            <a:off x="2943000" y="5567040"/>
            <a:ext cx="2128680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Ubuntu"/>
                <a:ea typeface="AR PL UMing HK"/>
              </a:rPr>
              <a:t>NoSQL</a:t>
            </a:r>
            <a:endParaRPr/>
          </a:p>
        </p:txBody>
      </p:sp>
      <p:sp>
        <p:nvSpPr>
          <p:cNvPr id="869" name="CustomShape 27"/>
          <p:cNvSpPr/>
          <p:nvPr/>
        </p:nvSpPr>
        <p:spPr>
          <a:xfrm>
            <a:off x="2528640" y="5955120"/>
            <a:ext cx="4021920" cy="5925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93000"/>
              </a:lnSpc>
            </a:pPr>
            <a:r>
              <a:rPr lang="en-US" b="1" dirty="0">
                <a:latin typeface="Arial"/>
                <a:ea typeface="AR PL UMing HK"/>
                <a:hlinkClick r:id="rId7"/>
              </a:rPr>
              <a:t>https://</a:t>
            </a:r>
            <a:r>
              <a:rPr lang="en-US" b="1" dirty="0" smtClean="0">
                <a:latin typeface="Arial"/>
                <a:ea typeface="AR PL UMing HK"/>
                <a:hlinkClick r:id="rId7"/>
              </a:rPr>
              <a:t>github.com/sinacloud/kanyun</a:t>
            </a:r>
            <a:r>
              <a:rPr lang="en-US" b="1" dirty="0" smtClean="0">
                <a:latin typeface="Arial"/>
                <a:ea typeface="AR PL UMing HK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ea typeface="AR PL UMing HK"/>
              </a:rPr>
              <a:t>(updated at 8/9)</a:t>
            </a:r>
            <a:endParaRPr dirty="0"/>
          </a:p>
        </p:txBody>
      </p:sp>
      <p:sp>
        <p:nvSpPr>
          <p:cNvPr id="870" name="CustomShape 28"/>
          <p:cNvSpPr/>
          <p:nvPr/>
        </p:nvSpPr>
        <p:spPr>
          <a:xfrm>
            <a:off x="1947600" y="1301760"/>
            <a:ext cx="1828080" cy="913680"/>
          </a:xfrm>
          <a:prstGeom prst="rect">
            <a:avLst/>
          </a:prstGeom>
          <a:gradFill>
            <a:gsLst>
              <a:gs pos="0">
                <a:srgbClr val="E6FFF4"/>
              </a:gs>
              <a:gs pos="50000">
                <a:srgbClr val="A4FFD7"/>
              </a:gs>
              <a:gs pos="100000">
                <a:srgbClr val="E6FFF4"/>
              </a:gs>
            </a:gsLst>
            <a:lin ang="16200000"/>
          </a:gradFill>
          <a:ln w="9360">
            <a:solidFill>
              <a:srgbClr val="00C795"/>
            </a:solidFill>
            <a:round/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Ubuntu"/>
                <a:ea typeface="AR PL UMing HK"/>
              </a:rPr>
              <a:t>Worker</a:t>
            </a:r>
            <a:endParaRPr/>
          </a:p>
        </p:txBody>
      </p:sp>
      <p:sp>
        <p:nvSpPr>
          <p:cNvPr id="871" name="CustomShape 29"/>
          <p:cNvSpPr/>
          <p:nvPr/>
        </p:nvSpPr>
        <p:spPr>
          <a:xfrm>
            <a:off x="507600" y="1547640"/>
            <a:ext cx="1828080" cy="1828080"/>
          </a:xfrm>
          <a:prstGeom prst="rect">
            <a:avLst/>
          </a:prstGeom>
          <a:solidFill>
            <a:srgbClr val="00CC99"/>
          </a:solidFill>
          <a:ln w="25560">
            <a:solidFill>
              <a:srgbClr val="009671"/>
            </a:solidFill>
            <a:round/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 PL UMing HK"/>
              </a:rPr>
              <a:t>Nova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 PL UMing HK"/>
              </a:rPr>
              <a:t>Compute</a:t>
            </a:r>
            <a:endParaRPr/>
          </a:p>
        </p:txBody>
      </p:sp>
      <p:sp>
        <p:nvSpPr>
          <p:cNvPr id="872" name="CustomShape 30"/>
          <p:cNvSpPr/>
          <p:nvPr/>
        </p:nvSpPr>
        <p:spPr>
          <a:xfrm>
            <a:off x="183600" y="2811240"/>
            <a:ext cx="1828080" cy="913680"/>
          </a:xfrm>
          <a:prstGeom prst="rect">
            <a:avLst/>
          </a:prstGeom>
          <a:gradFill>
            <a:gsLst>
              <a:gs pos="0">
                <a:srgbClr val="E6FFF4"/>
              </a:gs>
              <a:gs pos="50000">
                <a:srgbClr val="A4FFD7"/>
              </a:gs>
              <a:gs pos="100000">
                <a:srgbClr val="E6FFF4"/>
              </a:gs>
            </a:gsLst>
            <a:lin ang="16200000"/>
          </a:gradFill>
          <a:ln w="9360">
            <a:solidFill>
              <a:srgbClr val="00C795"/>
            </a:solidFill>
            <a:round/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Ubuntu"/>
                <a:ea typeface="AR PL UMing HK"/>
              </a:rPr>
              <a:t>Worker</a:t>
            </a:r>
            <a:endParaRPr/>
          </a:p>
        </p:txBody>
      </p:sp>
      <p:sp>
        <p:nvSpPr>
          <p:cNvPr id="873" name="Line 31"/>
          <p:cNvSpPr/>
          <p:nvPr/>
        </p:nvSpPr>
        <p:spPr>
          <a:xfrm flipH="1">
            <a:off x="6511680" y="2111040"/>
            <a:ext cx="716400" cy="576000"/>
          </a:xfrm>
          <a:prstGeom prst="line">
            <a:avLst/>
          </a:prstGeom>
          <a:ln>
            <a:solidFill>
              <a:srgbClr val="000000"/>
            </a:solidFill>
            <a:custDash>
              <a:ds d="508000" sp="508000"/>
              <a:ds d="508000" sp="508000"/>
            </a:custDash>
            <a:tailEnd type="triangle" w="med" len="med"/>
          </a:ln>
        </p:spPr>
      </p:sp>
      <p:sp>
        <p:nvSpPr>
          <p:cNvPr id="874" name="Line 32"/>
          <p:cNvSpPr/>
          <p:nvPr/>
        </p:nvSpPr>
        <p:spPr>
          <a:xfrm flipH="1" flipV="1">
            <a:off x="6511680" y="3767040"/>
            <a:ext cx="648000" cy="576000"/>
          </a:xfrm>
          <a:prstGeom prst="line">
            <a:avLst/>
          </a:prstGeom>
          <a:ln>
            <a:solidFill>
              <a:srgbClr val="000000"/>
            </a:solidFill>
            <a:custDash>
              <a:ds d="508000" sp="508000"/>
              <a:ds d="508000" sp="508000"/>
            </a:custDash>
            <a:tailEnd type="triangle" w="med" len="med"/>
          </a:ln>
        </p:spPr>
      </p:sp>
      <p:sp>
        <p:nvSpPr>
          <p:cNvPr id="875" name="Line 33"/>
          <p:cNvSpPr/>
          <p:nvPr/>
        </p:nvSpPr>
        <p:spPr>
          <a:xfrm>
            <a:off x="1039680" y="3724920"/>
            <a:ext cx="216000" cy="9781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876" name="Line 34"/>
          <p:cNvSpPr/>
          <p:nvPr/>
        </p:nvSpPr>
        <p:spPr>
          <a:xfrm>
            <a:off x="2551680" y="5207040"/>
            <a:ext cx="62352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877" name="Line 35"/>
          <p:cNvSpPr/>
          <p:nvPr/>
        </p:nvSpPr>
        <p:spPr>
          <a:xfrm flipH="1">
            <a:off x="4255200" y="4055040"/>
            <a:ext cx="384480" cy="9835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879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880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881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882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883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884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885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886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887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888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889" name="CustomShape 7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What's the kanyun</a:t>
            </a:r>
            <a:endParaRPr/>
          </a:p>
        </p:txBody>
      </p:sp>
      <p:sp>
        <p:nvSpPr>
          <p:cNvPr id="890" name="CustomShape 8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</p:sp>
      <p:pic>
        <p:nvPicPr>
          <p:cNvPr id="891" name="图片 890"/>
          <p:cNvPicPr/>
          <p:nvPr/>
        </p:nvPicPr>
        <p:blipFill>
          <a:blip r:embed="rId7"/>
          <a:stretch>
            <a:fillRect/>
          </a:stretch>
        </p:blipFill>
        <p:spPr>
          <a:xfrm>
            <a:off x="1005840" y="1484640"/>
            <a:ext cx="7282800" cy="4665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893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894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895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896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897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898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899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900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901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902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903" name="CustomShape 7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Dough:Billing system</a:t>
            </a:r>
            <a:endParaRPr/>
          </a:p>
        </p:txBody>
      </p:sp>
      <p:sp>
        <p:nvSpPr>
          <p:cNvPr id="904" name="CustomShape 8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</p:sp>
      <p:sp>
        <p:nvSpPr>
          <p:cNvPr id="905" name="CustomShape 9"/>
          <p:cNvSpPr/>
          <p:nvPr/>
        </p:nvSpPr>
        <p:spPr>
          <a:xfrm>
            <a:off x="227880" y="1811160"/>
            <a:ext cx="8985600" cy="1885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marL="457200" indent="-457200">
              <a:buSzPct val="45000"/>
              <a:buFont typeface="Wingdings" pitchFamily="2" charset="2"/>
              <a:buChar char="l"/>
            </a:pPr>
            <a:r>
              <a:rPr lang="en-US" sz="3200" dirty="0">
                <a:solidFill>
                  <a:srgbClr val="FFFFFF"/>
                </a:solidFill>
                <a:latin typeface="Calibri"/>
                <a:ea typeface="宋体"/>
              </a:rPr>
              <a:t>Keep track of billing info to charge tenants</a:t>
            </a:r>
            <a:endParaRPr sz="3200" dirty="0"/>
          </a:p>
          <a:p>
            <a:pPr marL="457200" indent="-457200">
              <a:buSzPct val="45000"/>
              <a:buFont typeface="Wingdings" pitchFamily="2" charset="2"/>
              <a:buChar char="l"/>
            </a:pPr>
            <a:r>
              <a:rPr lang="en-US" sz="3200" dirty="0">
                <a:solidFill>
                  <a:srgbClr val="FFFFFF"/>
                </a:solidFill>
              </a:rPr>
              <a:t>Flexible customization of payment policies</a:t>
            </a:r>
            <a:endParaRPr sz="3200" dirty="0"/>
          </a:p>
          <a:p>
            <a:pPr marL="457200" indent="-457200">
              <a:buSzPct val="45000"/>
              <a:buFont typeface="Wingdings" pitchFamily="2" charset="2"/>
              <a:buChar char="l"/>
            </a:pPr>
            <a:r>
              <a:rPr lang="en-US" sz="3200" dirty="0">
                <a:solidFill>
                  <a:srgbClr val="FFFFFF"/>
                </a:solidFill>
              </a:rPr>
              <a:t>How much/often to charge for resource unit</a:t>
            </a:r>
            <a:endParaRPr sz="3200" dirty="0"/>
          </a:p>
          <a:p>
            <a:pPr marL="457200" indent="-457200">
              <a:buSzPct val="45000"/>
              <a:buFont typeface="Wingdings" pitchFamily="2" charset="2"/>
              <a:buChar char="l"/>
            </a:pPr>
            <a:r>
              <a:rPr lang="en-US" sz="3200" dirty="0">
                <a:solidFill>
                  <a:srgbClr val="FFFFFF"/>
                </a:solidFill>
              </a:rPr>
              <a:t>Handles prepaid or pay-as-you-go</a:t>
            </a:r>
            <a:endParaRPr sz="3200" dirty="0"/>
          </a:p>
          <a:p>
            <a:pPr marL="457200" indent="-457200">
              <a:buSzPct val="45000"/>
              <a:buFont typeface="Wingdings" pitchFamily="2" charset="2"/>
              <a:buChar char="l"/>
            </a:pPr>
            <a:r>
              <a:rPr lang="en-US" sz="3200" dirty="0">
                <a:solidFill>
                  <a:srgbClr val="FFFFFF"/>
                </a:solidFill>
              </a:rPr>
              <a:t>Coupon Support</a:t>
            </a:r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163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164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165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166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167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168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169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170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171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pic>
        <p:nvPicPr>
          <p:cNvPr id="172" name="Picture 2"/>
          <p:cNvPicPr/>
          <p:nvPr/>
        </p:nvPicPr>
        <p:blipFill>
          <a:blip r:embed="rId6"/>
          <a:stretch>
            <a:fillRect/>
          </a:stretch>
        </p:blipFill>
        <p:spPr>
          <a:xfrm>
            <a:off x="1908000" y="2268000"/>
            <a:ext cx="5503320" cy="2005920"/>
          </a:xfrm>
          <a:prstGeom prst="rect">
            <a:avLst/>
          </a:prstGeom>
        </p:spPr>
      </p:pic>
      <p:sp>
        <p:nvSpPr>
          <p:cNvPr id="173" name="CustomShape 7"/>
          <p:cNvSpPr/>
          <p:nvPr/>
        </p:nvSpPr>
        <p:spPr>
          <a:xfrm>
            <a:off x="731520" y="823320"/>
            <a:ext cx="8046360" cy="7142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In The Era of Cloud</a:t>
            </a:r>
            <a:endParaRPr/>
          </a:p>
        </p:txBody>
      </p:sp>
      <p:sp>
        <p:nvSpPr>
          <p:cNvPr id="174" name="CustomShape 8"/>
          <p:cNvSpPr/>
          <p:nvPr/>
        </p:nvSpPr>
        <p:spPr>
          <a:xfrm>
            <a:off x="1005840" y="4572360"/>
            <a:ext cx="8046360" cy="7142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is the defacto IaaS Standard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907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90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909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910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911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912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913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914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915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916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917" name="CustomShape 7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Dough:Billing system</a:t>
            </a:r>
            <a:endParaRPr/>
          </a:p>
        </p:txBody>
      </p:sp>
      <p:sp>
        <p:nvSpPr>
          <p:cNvPr id="918" name="CustomShape 8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</p:sp>
      <p:sp>
        <p:nvSpPr>
          <p:cNvPr id="919" name="CustomShape 9"/>
          <p:cNvSpPr/>
          <p:nvPr/>
        </p:nvSpPr>
        <p:spPr>
          <a:xfrm>
            <a:off x="6269400" y="4436640"/>
            <a:ext cx="1591560" cy="735480"/>
          </a:xfrm>
          <a:prstGeom prst="rect">
            <a:avLst/>
          </a:prstGeom>
          <a:solidFill>
            <a:srgbClr val="666666"/>
          </a:solidFill>
          <a:ln w="18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920" name="Line 10"/>
          <p:cNvSpPr/>
          <p:nvPr/>
        </p:nvSpPr>
        <p:spPr>
          <a:xfrm flipH="1" flipV="1">
            <a:off x="5420520" y="2738520"/>
            <a:ext cx="1175400" cy="1481040"/>
          </a:xfrm>
          <a:prstGeom prst="line">
            <a:avLst/>
          </a:prstGeom>
          <a:ln w="18360" cap="rnd">
            <a:solidFill>
              <a:srgbClr val="000000"/>
            </a:solidFill>
            <a:custDash>
              <a:ds d="0" sp="0"/>
            </a:custDash>
            <a:round/>
            <a:headEnd type="triangle" w="med" len="med"/>
            <a:tailEnd type="triangle" w="med" len="med"/>
          </a:ln>
        </p:spPr>
      </p:sp>
      <p:sp>
        <p:nvSpPr>
          <p:cNvPr id="921" name="CustomShape 11"/>
          <p:cNvSpPr/>
          <p:nvPr/>
        </p:nvSpPr>
        <p:spPr>
          <a:xfrm>
            <a:off x="3722400" y="4396680"/>
            <a:ext cx="1591560" cy="735480"/>
          </a:xfrm>
          <a:prstGeom prst="rect">
            <a:avLst/>
          </a:prstGeom>
          <a:solidFill>
            <a:srgbClr val="666666"/>
          </a:solidFill>
          <a:ln w="18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922" name="CustomShape 12"/>
          <p:cNvSpPr/>
          <p:nvPr/>
        </p:nvSpPr>
        <p:spPr>
          <a:xfrm>
            <a:off x="3566520" y="4219560"/>
            <a:ext cx="1658160" cy="828720"/>
          </a:xfrm>
          <a:prstGeom prst="rect">
            <a:avLst/>
          </a:prstGeom>
          <a:gradFill>
            <a:gsLst>
              <a:gs pos="0">
                <a:srgbClr val="E6FFF4"/>
              </a:gs>
              <a:gs pos="50000">
                <a:srgbClr val="A4FFD7"/>
              </a:gs>
              <a:gs pos="100000">
                <a:srgbClr val="E6FFF4"/>
              </a:gs>
            </a:gsLst>
            <a:lin ang="16200000"/>
          </a:gradFill>
          <a:ln w="9360">
            <a:solidFill>
              <a:srgbClr val="00C795"/>
            </a:solidFill>
            <a:round/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Ubuntu"/>
                <a:ea typeface="AR PL UMing HK"/>
              </a:rPr>
              <a:t>Farmer</a:t>
            </a:r>
            <a:endParaRPr/>
          </a:p>
        </p:txBody>
      </p:sp>
      <p:sp>
        <p:nvSpPr>
          <p:cNvPr id="923" name="CustomShape 13"/>
          <p:cNvSpPr/>
          <p:nvPr/>
        </p:nvSpPr>
        <p:spPr>
          <a:xfrm>
            <a:off x="6113520" y="4260960"/>
            <a:ext cx="1658160" cy="828720"/>
          </a:xfrm>
          <a:prstGeom prst="rect">
            <a:avLst/>
          </a:prstGeom>
          <a:gradFill>
            <a:gsLst>
              <a:gs pos="0">
                <a:srgbClr val="E6FFF4"/>
              </a:gs>
              <a:gs pos="50000">
                <a:srgbClr val="A4FFD7"/>
              </a:gs>
              <a:gs pos="100000">
                <a:srgbClr val="E6FFF4"/>
              </a:gs>
            </a:gsLst>
            <a:lin ang="16200000"/>
          </a:gradFill>
          <a:ln w="9360">
            <a:solidFill>
              <a:srgbClr val="00C795"/>
            </a:solidFill>
            <a:round/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Ubuntu"/>
                <a:ea typeface="AR PL UMing HK"/>
              </a:rPr>
              <a:t>API daemon</a:t>
            </a:r>
            <a:endParaRPr/>
          </a:p>
        </p:txBody>
      </p:sp>
      <p:sp>
        <p:nvSpPr>
          <p:cNvPr id="924" name="CustomShape 14"/>
          <p:cNvSpPr/>
          <p:nvPr/>
        </p:nvSpPr>
        <p:spPr>
          <a:xfrm>
            <a:off x="599040" y="2019960"/>
            <a:ext cx="1658160" cy="1371600"/>
          </a:xfrm>
          <a:prstGeom prst="rect">
            <a:avLst/>
          </a:prstGeom>
          <a:solidFill>
            <a:srgbClr val="00CC99"/>
          </a:solidFill>
          <a:ln w="25560">
            <a:solidFill>
              <a:srgbClr val="009671"/>
            </a:solidFill>
            <a:round/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 PL UMing HK"/>
              </a:rPr>
              <a:t>Kanyun API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 PL UMing HK"/>
              </a:rPr>
              <a:t>(Metering)</a:t>
            </a:r>
            <a:endParaRPr/>
          </a:p>
        </p:txBody>
      </p:sp>
      <p:sp>
        <p:nvSpPr>
          <p:cNvPr id="925" name="CustomShape 15"/>
          <p:cNvSpPr/>
          <p:nvPr/>
        </p:nvSpPr>
        <p:spPr>
          <a:xfrm>
            <a:off x="5877720" y="5155200"/>
            <a:ext cx="1931040" cy="10116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Ubuntu"/>
                <a:ea typeface="AR PL UMing HK"/>
              </a:rPr>
              <a:t>Subscribe or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Ubuntu"/>
                <a:ea typeface="AR PL UMing HK"/>
              </a:rPr>
              <a:t>unsubscribe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Ubuntu"/>
                <a:ea typeface="AR PL UMing HK"/>
              </a:rPr>
              <a:t>Query info</a:t>
            </a:r>
            <a:endParaRPr dirty="0"/>
          </a:p>
        </p:txBody>
      </p:sp>
      <p:sp>
        <p:nvSpPr>
          <p:cNvPr id="926" name="CustomShape 16"/>
          <p:cNvSpPr/>
          <p:nvPr/>
        </p:nvSpPr>
        <p:spPr>
          <a:xfrm>
            <a:off x="3395880" y="5162040"/>
            <a:ext cx="1931040" cy="7790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Ubuntu"/>
                <a:ea typeface="AR PL UMing HK"/>
              </a:rPr>
              <a:t>Check status /</a:t>
            </a:r>
            <a:endParaRPr sz="1600" dirty="0"/>
          </a:p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Ubuntu"/>
                <a:ea typeface="AR PL UMing HK"/>
              </a:rPr>
              <a:t>Retrieve usage /</a:t>
            </a:r>
            <a:endParaRPr sz="1600" dirty="0"/>
          </a:p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Ubuntu"/>
                <a:ea typeface="AR PL UMing HK"/>
              </a:rPr>
              <a:t>Create purchases</a:t>
            </a:r>
            <a:endParaRPr sz="1600" dirty="0"/>
          </a:p>
        </p:txBody>
      </p:sp>
      <p:sp>
        <p:nvSpPr>
          <p:cNvPr id="927" name="CustomShape 17"/>
          <p:cNvSpPr/>
          <p:nvPr/>
        </p:nvSpPr>
        <p:spPr>
          <a:xfrm>
            <a:off x="7115400" y="2236320"/>
            <a:ext cx="1658160" cy="828720"/>
          </a:xfrm>
          <a:prstGeom prst="rect">
            <a:avLst/>
          </a:prstGeom>
          <a:solidFill>
            <a:srgbClr val="00CC99"/>
          </a:solidFill>
          <a:ln w="25560">
            <a:solidFill>
              <a:srgbClr val="009671"/>
            </a:solidFill>
            <a:round/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AR PL UMing HK"/>
              </a:rPr>
              <a:t>Dashboard</a:t>
            </a:r>
            <a:endParaRPr/>
          </a:p>
        </p:txBody>
      </p:sp>
      <p:sp>
        <p:nvSpPr>
          <p:cNvPr id="928" name="CustomShape 18"/>
          <p:cNvSpPr/>
          <p:nvPr/>
        </p:nvSpPr>
        <p:spPr>
          <a:xfrm>
            <a:off x="3765600" y="1640520"/>
            <a:ext cx="1658160" cy="1013040"/>
          </a:xfrm>
          <a:prstGeom prst="rect">
            <a:avLst/>
          </a:prstGeom>
          <a:gradFill>
            <a:gsLst>
              <a:gs pos="0">
                <a:srgbClr val="E6FFF4"/>
              </a:gs>
              <a:gs pos="50000">
                <a:srgbClr val="A4FFD7"/>
              </a:gs>
              <a:gs pos="100000">
                <a:srgbClr val="E6FFF4"/>
              </a:gs>
            </a:gsLst>
            <a:lin ang="16200000"/>
          </a:gradFill>
          <a:ln w="9360">
            <a:solidFill>
              <a:srgbClr val="00C795"/>
            </a:solidFill>
            <a:round/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Ubuntu"/>
                <a:ea typeface="AR PL UMing HK"/>
              </a:rPr>
              <a:t>RDBMS</a:t>
            </a:r>
            <a:endParaRPr/>
          </a:p>
        </p:txBody>
      </p:sp>
      <p:sp>
        <p:nvSpPr>
          <p:cNvPr id="929" name="CustomShape 19"/>
          <p:cNvSpPr/>
          <p:nvPr/>
        </p:nvSpPr>
        <p:spPr>
          <a:xfrm>
            <a:off x="785160" y="4371480"/>
            <a:ext cx="414000" cy="414000"/>
          </a:xfrm>
          <a:prstGeom prst="rect">
            <a:avLst/>
          </a:prstGeom>
          <a:solidFill>
            <a:srgbClr val="00CC99"/>
          </a:solidFill>
          <a:ln w="25560">
            <a:solidFill>
              <a:srgbClr val="009671"/>
            </a:solidFill>
            <a:round/>
          </a:ln>
        </p:spPr>
      </p:sp>
      <p:sp>
        <p:nvSpPr>
          <p:cNvPr id="930" name="CustomShape 20"/>
          <p:cNvSpPr/>
          <p:nvPr/>
        </p:nvSpPr>
        <p:spPr>
          <a:xfrm>
            <a:off x="948240" y="4371480"/>
            <a:ext cx="414000" cy="414000"/>
          </a:xfrm>
          <a:prstGeom prst="rect">
            <a:avLst/>
          </a:prstGeom>
          <a:solidFill>
            <a:srgbClr val="00CC99"/>
          </a:solidFill>
          <a:ln w="25560">
            <a:solidFill>
              <a:srgbClr val="009671"/>
            </a:solidFill>
            <a:round/>
          </a:ln>
        </p:spPr>
      </p:sp>
      <p:sp>
        <p:nvSpPr>
          <p:cNvPr id="931" name="CustomShape 21"/>
          <p:cNvSpPr/>
          <p:nvPr/>
        </p:nvSpPr>
        <p:spPr>
          <a:xfrm>
            <a:off x="1111680" y="4371480"/>
            <a:ext cx="414000" cy="414000"/>
          </a:xfrm>
          <a:prstGeom prst="rect">
            <a:avLst/>
          </a:prstGeom>
          <a:solidFill>
            <a:srgbClr val="00CC99"/>
          </a:solidFill>
          <a:ln w="25560">
            <a:solidFill>
              <a:srgbClr val="009671"/>
            </a:solidFill>
            <a:round/>
          </a:ln>
        </p:spPr>
      </p:sp>
      <p:sp>
        <p:nvSpPr>
          <p:cNvPr id="932" name="CustomShape 22"/>
          <p:cNvSpPr/>
          <p:nvPr/>
        </p:nvSpPr>
        <p:spPr>
          <a:xfrm>
            <a:off x="1274760" y="4371480"/>
            <a:ext cx="414000" cy="414000"/>
          </a:xfrm>
          <a:prstGeom prst="rect">
            <a:avLst/>
          </a:prstGeom>
          <a:solidFill>
            <a:srgbClr val="00CC99"/>
          </a:solidFill>
          <a:ln w="25560">
            <a:solidFill>
              <a:srgbClr val="009671"/>
            </a:solidFill>
            <a:round/>
          </a:ln>
        </p:spPr>
      </p:sp>
      <p:sp>
        <p:nvSpPr>
          <p:cNvPr id="933" name="CustomShape 23"/>
          <p:cNvSpPr/>
          <p:nvPr/>
        </p:nvSpPr>
        <p:spPr>
          <a:xfrm>
            <a:off x="1438200" y="4371480"/>
            <a:ext cx="414000" cy="414000"/>
          </a:xfrm>
          <a:prstGeom prst="rect">
            <a:avLst/>
          </a:prstGeom>
          <a:solidFill>
            <a:srgbClr val="00CC99"/>
          </a:solidFill>
          <a:ln w="25560">
            <a:solidFill>
              <a:srgbClr val="009671"/>
            </a:solidFill>
            <a:round/>
          </a:ln>
        </p:spPr>
      </p:sp>
      <p:sp>
        <p:nvSpPr>
          <p:cNvPr id="934" name="CustomShape 24"/>
          <p:cNvSpPr/>
          <p:nvPr/>
        </p:nvSpPr>
        <p:spPr>
          <a:xfrm>
            <a:off x="1601280" y="4371480"/>
            <a:ext cx="414360" cy="414000"/>
          </a:xfrm>
          <a:prstGeom prst="rect">
            <a:avLst/>
          </a:prstGeom>
          <a:solidFill>
            <a:srgbClr val="00CC99"/>
          </a:solidFill>
          <a:ln w="25560">
            <a:solidFill>
              <a:srgbClr val="009671"/>
            </a:solidFill>
            <a:round/>
          </a:ln>
        </p:spPr>
      </p:sp>
      <p:sp>
        <p:nvSpPr>
          <p:cNvPr id="935" name="CustomShape 25"/>
          <p:cNvSpPr/>
          <p:nvPr/>
        </p:nvSpPr>
        <p:spPr>
          <a:xfrm>
            <a:off x="1764720" y="4371480"/>
            <a:ext cx="414000" cy="414000"/>
          </a:xfrm>
          <a:prstGeom prst="rect">
            <a:avLst/>
          </a:prstGeom>
          <a:solidFill>
            <a:srgbClr val="00CC99"/>
          </a:solidFill>
          <a:ln w="25560">
            <a:solidFill>
              <a:srgbClr val="009671"/>
            </a:solidFill>
            <a:round/>
          </a:ln>
        </p:spPr>
      </p:sp>
      <p:sp>
        <p:nvSpPr>
          <p:cNvPr id="936" name="CustomShape 26"/>
          <p:cNvSpPr/>
          <p:nvPr/>
        </p:nvSpPr>
        <p:spPr>
          <a:xfrm>
            <a:off x="1404720" y="6126480"/>
            <a:ext cx="3441600" cy="31284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93000"/>
              </a:lnSpc>
            </a:pPr>
            <a:r>
              <a:rPr lang="en-US" b="1" dirty="0">
                <a:solidFill>
                  <a:srgbClr val="FFFFFF"/>
                </a:solidFill>
                <a:latin typeface="Arial"/>
                <a:ea typeface="AR PL UMing HK"/>
                <a:hlinkClick r:id="rId7"/>
              </a:rPr>
              <a:t>https://</a:t>
            </a:r>
            <a:r>
              <a:rPr lang="en-US" b="1" dirty="0" smtClean="0">
                <a:solidFill>
                  <a:srgbClr val="FFFFFF"/>
                </a:solidFill>
                <a:latin typeface="Arial"/>
                <a:ea typeface="AR PL UMing HK"/>
                <a:hlinkClick r:id="rId7"/>
              </a:rPr>
              <a:t>github.com/sinacloud/dough</a:t>
            </a:r>
            <a:r>
              <a:rPr lang="en-US" b="1" dirty="0" smtClean="0">
                <a:solidFill>
                  <a:srgbClr val="FFFFFF"/>
                </a:solidFill>
                <a:latin typeface="Arial"/>
                <a:ea typeface="AR PL UMing HK"/>
              </a:rPr>
              <a:t> (updated at 8/9)</a:t>
            </a:r>
            <a:endParaRPr dirty="0"/>
          </a:p>
        </p:txBody>
      </p:sp>
      <p:sp>
        <p:nvSpPr>
          <p:cNvPr id="937" name="CustomShape 27"/>
          <p:cNvSpPr/>
          <p:nvPr/>
        </p:nvSpPr>
        <p:spPr>
          <a:xfrm>
            <a:off x="522360" y="4910040"/>
            <a:ext cx="1931040" cy="31428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Ubuntu"/>
                <a:ea typeface="AR PL UMing HK"/>
              </a:rPr>
              <a:t>NoSQL</a:t>
            </a:r>
            <a:endParaRPr/>
          </a:p>
        </p:txBody>
      </p:sp>
      <p:sp>
        <p:nvSpPr>
          <p:cNvPr id="938" name="Line 28"/>
          <p:cNvSpPr/>
          <p:nvPr/>
        </p:nvSpPr>
        <p:spPr>
          <a:xfrm flipH="1" flipV="1">
            <a:off x="2351160" y="2934360"/>
            <a:ext cx="2024640" cy="11757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939" name="Line 29"/>
          <p:cNvSpPr/>
          <p:nvPr/>
        </p:nvSpPr>
        <p:spPr>
          <a:xfrm flipH="1" flipV="1">
            <a:off x="4440960" y="2738520"/>
            <a:ext cx="130680" cy="13064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940" name="Line 30"/>
          <p:cNvSpPr/>
          <p:nvPr/>
        </p:nvSpPr>
        <p:spPr>
          <a:xfrm>
            <a:off x="1473480" y="3457080"/>
            <a:ext cx="0" cy="8492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941" name="CustomShape 31"/>
          <p:cNvSpPr/>
          <p:nvPr/>
        </p:nvSpPr>
        <p:spPr>
          <a:xfrm>
            <a:off x="7158600" y="844200"/>
            <a:ext cx="1658160" cy="1013040"/>
          </a:xfrm>
          <a:prstGeom prst="rect">
            <a:avLst/>
          </a:prstGeom>
          <a:gradFill>
            <a:gsLst>
              <a:gs pos="0">
                <a:srgbClr val="E6FFF4"/>
              </a:gs>
              <a:gs pos="50000">
                <a:srgbClr val="A4FFD7"/>
              </a:gs>
              <a:gs pos="100000">
                <a:srgbClr val="E6FFF4"/>
              </a:gs>
            </a:gsLst>
            <a:lin ang="16200000"/>
          </a:gradFill>
          <a:ln w="9360">
            <a:solidFill>
              <a:srgbClr val="00C795"/>
            </a:solidFill>
            <a:custDash>
              <a:ds d="508000" sp="508000"/>
              <a:ds d="508000" sp="508000"/>
            </a:custDash>
            <a:round/>
          </a:ln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808080"/>
                </a:solidFill>
                <a:latin typeface="Ubuntu"/>
                <a:ea typeface="AR PL UMing HK"/>
              </a:rPr>
              <a:t>deduct</a:t>
            </a:r>
            <a:endParaRPr/>
          </a:p>
        </p:txBody>
      </p:sp>
      <p:sp>
        <p:nvSpPr>
          <p:cNvPr id="942" name="Line 32"/>
          <p:cNvSpPr/>
          <p:nvPr/>
        </p:nvSpPr>
        <p:spPr>
          <a:xfrm flipH="1">
            <a:off x="5551200" y="1413000"/>
            <a:ext cx="1502280" cy="345960"/>
          </a:xfrm>
          <a:prstGeom prst="line">
            <a:avLst/>
          </a:prstGeom>
          <a:ln>
            <a:solidFill>
              <a:srgbClr val="000000"/>
            </a:solidFill>
            <a:custDash>
              <a:ds d="508000" sp="508000"/>
              <a:ds d="508000" sp="508000"/>
            </a:custDash>
            <a:tailEnd type="triangle" w="med" len="med"/>
          </a:ln>
        </p:spPr>
      </p:sp>
      <p:sp>
        <p:nvSpPr>
          <p:cNvPr id="943" name="Line 33"/>
          <p:cNvSpPr/>
          <p:nvPr/>
        </p:nvSpPr>
        <p:spPr>
          <a:xfrm flipH="1">
            <a:off x="6987960" y="3130560"/>
            <a:ext cx="914400" cy="10450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945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946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947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948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949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950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951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952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953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954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955" name="CustomShape 7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Dough:Billing system</a:t>
            </a:r>
            <a:endParaRPr/>
          </a:p>
        </p:txBody>
      </p:sp>
      <p:sp>
        <p:nvSpPr>
          <p:cNvPr id="956" name="CustomShape 8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</p:sp>
      <p:pic>
        <p:nvPicPr>
          <p:cNvPr id="957" name="图片 956"/>
          <p:cNvPicPr/>
          <p:nvPr/>
        </p:nvPicPr>
        <p:blipFill>
          <a:blip r:embed="rId7"/>
          <a:stretch>
            <a:fillRect/>
          </a:stretch>
        </p:blipFill>
        <p:spPr>
          <a:xfrm>
            <a:off x="946800" y="1484640"/>
            <a:ext cx="7191360" cy="5163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945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946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947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948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949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950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951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952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953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pic>
        <p:nvPicPr>
          <p:cNvPr id="954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84000" y="1124640"/>
            <a:ext cx="2304000" cy="56160"/>
          </a:xfrm>
          <a:prstGeom prst="rect">
            <a:avLst/>
          </a:prstGeom>
        </p:spPr>
      </p:pic>
      <p:sp>
        <p:nvSpPr>
          <p:cNvPr id="955" name="CustomShape 7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3600" b="1" dirty="0" smtClean="0">
                <a:solidFill>
                  <a:srgbClr val="FFFFFF"/>
                </a:solidFill>
                <a:latin typeface="微软雅黑"/>
                <a:ea typeface="微软雅黑"/>
              </a:rPr>
              <a:t>SWS Future Plan(Within Folsom)</a:t>
            </a:r>
            <a:endParaRPr dirty="0"/>
          </a:p>
        </p:txBody>
      </p:sp>
      <p:sp>
        <p:nvSpPr>
          <p:cNvPr id="956" name="CustomShape 8"/>
          <p:cNvSpPr/>
          <p:nvPr/>
        </p:nvSpPr>
        <p:spPr>
          <a:xfrm>
            <a:off x="540000" y="401760"/>
            <a:ext cx="7780680" cy="752040"/>
          </a:xfrm>
          <a:prstGeom prst="rect">
            <a:avLst/>
          </a:prstGeom>
        </p:spPr>
      </p:sp>
      <p:sp>
        <p:nvSpPr>
          <p:cNvPr id="16" name="CustomShape 7"/>
          <p:cNvSpPr/>
          <p:nvPr/>
        </p:nvSpPr>
        <p:spPr>
          <a:xfrm>
            <a:off x="755576" y="2276872"/>
            <a:ext cx="7780680" cy="295200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3200" b="1" dirty="0" smtClean="0">
                <a:solidFill>
                  <a:srgbClr val="FFFFFF"/>
                </a:solidFill>
                <a:latin typeface="微软雅黑"/>
                <a:ea typeface="微软雅黑"/>
              </a:rPr>
              <a:t>Open API</a:t>
            </a:r>
          </a:p>
          <a:p>
            <a:r>
              <a:rPr lang="en-US" sz="3200" b="1" dirty="0" err="1" smtClean="0">
                <a:solidFill>
                  <a:srgbClr val="FFFFFF"/>
                </a:solidFill>
                <a:latin typeface="微软雅黑"/>
                <a:ea typeface="微软雅黑"/>
              </a:rPr>
              <a:t>vMotion</a:t>
            </a:r>
            <a:endParaRPr lang="en-US" sz="3200" b="1" dirty="0">
              <a:solidFill>
                <a:srgbClr val="FFFFFF"/>
              </a:solidFill>
              <a:latin typeface="微软雅黑"/>
              <a:ea typeface="微软雅黑"/>
            </a:endParaRPr>
          </a:p>
          <a:p>
            <a:r>
              <a:rPr lang="en-US" sz="3200" b="1" dirty="0">
                <a:solidFill>
                  <a:srgbClr val="FFFFFF"/>
                </a:solidFill>
                <a:latin typeface="微软雅黑"/>
                <a:ea typeface="微软雅黑"/>
              </a:rPr>
              <a:t>	</a:t>
            </a:r>
            <a:r>
              <a:rPr lang="en-US" sz="3200" dirty="0" smtClean="0">
                <a:solidFill>
                  <a:srgbClr val="FFFFFF"/>
                </a:solidFill>
                <a:latin typeface="微软雅黑"/>
                <a:ea typeface="微软雅黑"/>
              </a:rPr>
              <a:t>High Availability</a:t>
            </a:r>
          </a:p>
          <a:p>
            <a:r>
              <a:rPr lang="en-US" sz="3200" dirty="0">
                <a:solidFill>
                  <a:srgbClr val="FFFFFF"/>
                </a:solidFill>
                <a:latin typeface="微软雅黑"/>
                <a:ea typeface="微软雅黑"/>
              </a:rPr>
              <a:t>	</a:t>
            </a:r>
            <a:r>
              <a:rPr lang="en-US" sz="3200" dirty="0" smtClean="0">
                <a:solidFill>
                  <a:srgbClr val="FFFFFF"/>
                </a:solidFill>
                <a:latin typeface="微软雅黑"/>
                <a:ea typeface="微软雅黑"/>
              </a:rPr>
              <a:t>Fault Tolerance</a:t>
            </a:r>
          </a:p>
          <a:p>
            <a:r>
              <a:rPr lang="en-US" sz="3200" b="1" dirty="0" smtClean="0">
                <a:solidFill>
                  <a:srgbClr val="FFFFFF"/>
                </a:solidFill>
                <a:latin typeface="微软雅黑"/>
                <a:ea typeface="微软雅黑"/>
              </a:rPr>
              <a:t>EBS</a:t>
            </a:r>
          </a:p>
          <a:p>
            <a:r>
              <a:rPr lang="en-US" sz="3200" b="1" dirty="0" smtClean="0">
                <a:solidFill>
                  <a:srgbClr val="FFFFFF"/>
                </a:solidFill>
                <a:latin typeface="微软雅黑"/>
                <a:ea typeface="微软雅黑"/>
              </a:rPr>
              <a:t>Quantum Integration</a:t>
            </a:r>
          </a:p>
          <a:p>
            <a:r>
              <a:rPr lang="en-US" sz="3200" b="1" dirty="0" smtClean="0">
                <a:solidFill>
                  <a:srgbClr val="FFFFFF"/>
                </a:solidFill>
                <a:latin typeface="微软雅黑"/>
                <a:ea typeface="微软雅黑"/>
              </a:rPr>
              <a:t>Multi-IDC Support</a:t>
            </a:r>
            <a:endParaRPr lang="en-US" sz="3200" b="1" dirty="0">
              <a:solidFill>
                <a:srgbClr val="FFFFFF"/>
              </a:solidFill>
              <a:latin typeface="微软雅黑"/>
              <a:ea typeface="微软雅黑"/>
            </a:endParaRPr>
          </a:p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020048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959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960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961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962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963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964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965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966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967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sp>
        <p:nvSpPr>
          <p:cNvPr id="968" name="CustomShape 7"/>
          <p:cNvSpPr/>
          <p:nvPr/>
        </p:nvSpPr>
        <p:spPr>
          <a:xfrm>
            <a:off x="539552" y="2685600"/>
            <a:ext cx="8496896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3600" b="1" dirty="0">
                <a:solidFill>
                  <a:srgbClr val="FFFFFF"/>
                </a:solidFill>
                <a:latin typeface="微软雅黑"/>
                <a:ea typeface="微软雅黑"/>
              </a:rPr>
              <a:t>Thank you, </a:t>
            </a:r>
            <a:r>
              <a:rPr lang="en-US" sz="3600" b="1" dirty="0" err="1" smtClean="0">
                <a:solidFill>
                  <a:srgbClr val="FFFFFF"/>
                </a:solidFill>
                <a:latin typeface="微软雅黑"/>
                <a:ea typeface="微软雅黑"/>
              </a:rPr>
              <a:t>OpenStack</a:t>
            </a:r>
            <a:r>
              <a:rPr lang="en-US" sz="3600" b="1" dirty="0" smtClean="0">
                <a:solidFill>
                  <a:srgbClr val="FFFFFF"/>
                </a:solidFill>
                <a:latin typeface="微软雅黑"/>
                <a:ea typeface="微软雅黑"/>
              </a:rPr>
              <a:t> Community </a:t>
            </a:r>
            <a:r>
              <a:rPr lang="en-US" sz="3600" b="1" dirty="0">
                <a:solidFill>
                  <a:srgbClr val="FFFFFF"/>
                </a:solidFill>
                <a:latin typeface="微软雅黑"/>
                <a:ea typeface="微软雅黑"/>
              </a:rPr>
              <a:t>and Foundation.</a:t>
            </a:r>
            <a:endParaRPr dirty="0"/>
          </a:p>
        </p:txBody>
      </p:sp>
      <p:sp>
        <p:nvSpPr>
          <p:cNvPr id="969" name="CustomShape 8"/>
          <p:cNvSpPr/>
          <p:nvPr/>
        </p:nvSpPr>
        <p:spPr>
          <a:xfrm>
            <a:off x="898920" y="3271320"/>
            <a:ext cx="7780680" cy="752040"/>
          </a:xfrm>
          <a:prstGeom prst="rect">
            <a:avLst/>
          </a:prstGeom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971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972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973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974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975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976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977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978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979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1080"/>
            <a:ext cx="9142560" cy="6856920"/>
          </a:xfrm>
          <a:prstGeom prst="rect">
            <a:avLst/>
          </a:prstGeom>
        </p:spPr>
      </p:pic>
      <p:sp>
        <p:nvSpPr>
          <p:cNvPr id="980" name="CustomShape 7"/>
          <p:cNvSpPr/>
          <p:nvPr/>
        </p:nvSpPr>
        <p:spPr>
          <a:xfrm>
            <a:off x="3200400" y="171684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Thanks!</a:t>
            </a:r>
            <a:endParaRPr/>
          </a:p>
          <a:p>
            <a:endParaRPr/>
          </a:p>
          <a:p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Q &amp; A</a:t>
            </a:r>
            <a:endParaRPr/>
          </a:p>
        </p:txBody>
      </p:sp>
      <p:sp>
        <p:nvSpPr>
          <p:cNvPr id="981" name="CustomShape 8"/>
          <p:cNvSpPr/>
          <p:nvPr/>
        </p:nvSpPr>
        <p:spPr>
          <a:xfrm>
            <a:off x="378000" y="4327920"/>
            <a:ext cx="7780680" cy="7520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微软雅黑"/>
                <a:ea typeface="微软雅黑"/>
              </a:rPr>
              <a:t>Weibo</a:t>
            </a:r>
            <a:r>
              <a:rPr lang="en-US" sz="2400" b="1" dirty="0">
                <a:solidFill>
                  <a:srgbClr val="FFFFFF"/>
                </a:solidFill>
                <a:latin typeface="微软雅黑"/>
                <a:ea typeface="微软雅黑"/>
              </a:rPr>
              <a:t>: @</a:t>
            </a:r>
            <a:r>
              <a:rPr lang="en-US" sz="2400" b="1" dirty="0" err="1">
                <a:solidFill>
                  <a:srgbClr val="FFFFFF"/>
                </a:solidFill>
                <a:latin typeface="微软雅黑"/>
                <a:ea typeface="微软雅黑"/>
              </a:rPr>
              <a:t>程辉</a:t>
            </a:r>
            <a:endParaRPr sz="1200" dirty="0"/>
          </a:p>
          <a:p>
            <a:pPr algn="ctr"/>
            <a:r>
              <a:rPr lang="en-US" sz="2400" b="1" dirty="0">
                <a:solidFill>
                  <a:srgbClr val="FFFFFF"/>
                </a:solidFill>
                <a:latin typeface="微软雅黑"/>
                <a:ea typeface="微软雅黑"/>
              </a:rPr>
              <a:t>freedomhui@gmail.com</a:t>
            </a: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176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177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178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179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180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181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182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183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184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sp>
        <p:nvSpPr>
          <p:cNvPr id="185" name="CustomShape 7"/>
          <p:cNvSpPr/>
          <p:nvPr/>
        </p:nvSpPr>
        <p:spPr>
          <a:xfrm>
            <a:off x="822960" y="687960"/>
            <a:ext cx="8046360" cy="714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They are commercial, closed and monopolistic, there are a lot of opensource solutions trying to compete with them:</a:t>
            </a:r>
            <a:endParaRPr/>
          </a:p>
        </p:txBody>
      </p:sp>
      <p:pic>
        <p:nvPicPr>
          <p:cNvPr id="186" name="图片 185"/>
          <p:cNvPicPr/>
          <p:nvPr/>
        </p:nvPicPr>
        <p:blipFill>
          <a:blip r:embed="rId6"/>
          <a:stretch>
            <a:fillRect/>
          </a:stretch>
        </p:blipFill>
        <p:spPr>
          <a:xfrm>
            <a:off x="972720" y="3206880"/>
            <a:ext cx="1188360" cy="1188360"/>
          </a:xfrm>
          <a:prstGeom prst="rect">
            <a:avLst/>
          </a:prstGeom>
        </p:spPr>
      </p:pic>
      <p:pic>
        <p:nvPicPr>
          <p:cNvPr id="187" name="图片 186"/>
          <p:cNvPicPr/>
          <p:nvPr/>
        </p:nvPicPr>
        <p:blipFill>
          <a:blip r:embed="rId7"/>
          <a:stretch>
            <a:fillRect/>
          </a:stretch>
        </p:blipFill>
        <p:spPr>
          <a:xfrm>
            <a:off x="995760" y="4741200"/>
            <a:ext cx="1713960" cy="275400"/>
          </a:xfrm>
          <a:prstGeom prst="rect">
            <a:avLst/>
          </a:prstGeom>
        </p:spPr>
      </p:pic>
      <p:pic>
        <p:nvPicPr>
          <p:cNvPr id="188" name="图片 187"/>
          <p:cNvPicPr/>
          <p:nvPr/>
        </p:nvPicPr>
        <p:blipFill>
          <a:blip r:embed="rId8"/>
          <a:stretch>
            <a:fillRect/>
          </a:stretch>
        </p:blipFill>
        <p:spPr>
          <a:xfrm>
            <a:off x="3189600" y="4178880"/>
            <a:ext cx="2847240" cy="1170720"/>
          </a:xfrm>
          <a:prstGeom prst="rect">
            <a:avLst/>
          </a:prstGeom>
        </p:spPr>
      </p:pic>
      <p:pic>
        <p:nvPicPr>
          <p:cNvPr id="189" name="图片 188"/>
          <p:cNvPicPr/>
          <p:nvPr/>
        </p:nvPicPr>
        <p:blipFill>
          <a:blip r:embed="rId9"/>
          <a:stretch>
            <a:fillRect/>
          </a:stretch>
        </p:blipFill>
        <p:spPr>
          <a:xfrm>
            <a:off x="2370600" y="3288240"/>
            <a:ext cx="3409200" cy="685080"/>
          </a:xfrm>
          <a:prstGeom prst="rect">
            <a:avLst/>
          </a:prstGeom>
        </p:spPr>
      </p:pic>
      <p:pic>
        <p:nvPicPr>
          <p:cNvPr id="190" name="图片 189"/>
          <p:cNvPicPr/>
          <p:nvPr/>
        </p:nvPicPr>
        <p:blipFill>
          <a:blip r:embed="rId10"/>
          <a:stretch>
            <a:fillRect/>
          </a:stretch>
        </p:blipFill>
        <p:spPr>
          <a:xfrm>
            <a:off x="6603120" y="3333600"/>
            <a:ext cx="1904400" cy="1428120"/>
          </a:xfrm>
          <a:prstGeom prst="rect">
            <a:avLst/>
          </a:prstGeom>
        </p:spPr>
      </p:pic>
      <p:sp>
        <p:nvSpPr>
          <p:cNvPr id="191" name="CustomShape 8"/>
          <p:cNvSpPr/>
          <p:nvPr/>
        </p:nvSpPr>
        <p:spPr>
          <a:xfrm>
            <a:off x="2478960" y="5608440"/>
            <a:ext cx="8046360" cy="714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</a:rPr>
              <a:t>But they all fail until ...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193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194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195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196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197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198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199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200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201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sp>
        <p:nvSpPr>
          <p:cNvPr id="202" name="CustomShape 7"/>
          <p:cNvSpPr/>
          <p:nvPr/>
        </p:nvSpPr>
        <p:spPr>
          <a:xfrm>
            <a:off x="457200" y="457200"/>
            <a:ext cx="5394600" cy="516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In July 2010</a:t>
            </a:r>
            <a:endParaRPr/>
          </a:p>
        </p:txBody>
      </p:sp>
      <p:pic>
        <p:nvPicPr>
          <p:cNvPr id="203" name="Picture 4"/>
          <p:cNvPicPr/>
          <p:nvPr/>
        </p:nvPicPr>
        <p:blipFill>
          <a:blip r:embed="rId6"/>
          <a:stretch>
            <a:fillRect/>
          </a:stretch>
        </p:blipFill>
        <p:spPr>
          <a:xfrm>
            <a:off x="3291840" y="2216880"/>
            <a:ext cx="2120040" cy="2120040"/>
          </a:xfrm>
          <a:prstGeom prst="rect">
            <a:avLst/>
          </a:prstGeom>
        </p:spPr>
      </p:pic>
      <p:sp>
        <p:nvSpPr>
          <p:cNvPr id="204" name="CustomShape 8"/>
          <p:cNvSpPr/>
          <p:nvPr/>
        </p:nvSpPr>
        <p:spPr>
          <a:xfrm>
            <a:off x="3479760" y="5029200"/>
            <a:ext cx="5394600" cy="516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is Born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206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207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208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209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210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211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212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213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214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sp>
        <p:nvSpPr>
          <p:cNvPr id="215" name="CustomShape 7"/>
          <p:cNvSpPr/>
          <p:nvPr/>
        </p:nvSpPr>
        <p:spPr>
          <a:xfrm>
            <a:off x="457200" y="457200"/>
            <a:ext cx="5394600" cy="516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FFFFFF"/>
                </a:solidFill>
                <a:latin typeface="微软雅黑"/>
                <a:ea typeface="微软雅黑"/>
              </a:rPr>
              <a:t>Fast Growth</a:t>
            </a:r>
            <a:endParaRPr/>
          </a:p>
        </p:txBody>
      </p:sp>
      <p:pic>
        <p:nvPicPr>
          <p:cNvPr id="216" name="Picture 8"/>
          <p:cNvPicPr/>
          <p:nvPr/>
        </p:nvPicPr>
        <p:blipFill>
          <a:blip r:embed="rId6"/>
          <a:stretch>
            <a:fillRect/>
          </a:stretch>
        </p:blipFill>
        <p:spPr>
          <a:xfrm>
            <a:off x="548640" y="1321200"/>
            <a:ext cx="7898040" cy="4530600"/>
          </a:xfrm>
          <a:prstGeom prst="rect">
            <a:avLst/>
          </a:prstGeom>
        </p:spPr>
      </p:pic>
      <p:sp>
        <p:nvSpPr>
          <p:cNvPr id="218" name="CustomShape 8"/>
          <p:cNvSpPr/>
          <p:nvPr/>
        </p:nvSpPr>
        <p:spPr>
          <a:xfrm>
            <a:off x="240840" y="6506640"/>
            <a:ext cx="7896960" cy="2595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93000"/>
              </a:lnSpc>
            </a:pPr>
            <a:r>
              <a:rPr lang="en-US" sz="1200" dirty="0" smtClean="0">
                <a:solidFill>
                  <a:srgbClr val="000000"/>
                </a:solidFill>
                <a:latin typeface="Arial"/>
                <a:ea typeface="msmincho"/>
              </a:rPr>
              <a:t>Refer:</a:t>
            </a:r>
            <a:r>
              <a:rPr lang="en-US" altLang="zh-CN" sz="1200" b="1" dirty="0"/>
              <a:t> </a:t>
            </a:r>
            <a:r>
              <a:rPr lang="en-US" altLang="zh-CN" sz="1200" i="1" dirty="0"/>
              <a:t>Community Analysis — </a:t>
            </a:r>
            <a:r>
              <a:rPr lang="en-US" altLang="zh-CN" sz="1200" i="1" dirty="0" err="1"/>
              <a:t>OpenStack</a:t>
            </a:r>
            <a:r>
              <a:rPr lang="en-US" altLang="zh-CN" sz="1200" i="1" dirty="0"/>
              <a:t> </a:t>
            </a:r>
            <a:r>
              <a:rPr lang="en-US" altLang="zh-CN" sz="1200" i="1" dirty="0" err="1"/>
              <a:t>vs</a:t>
            </a:r>
            <a:r>
              <a:rPr lang="en-US" altLang="zh-CN" sz="1200" i="1" dirty="0"/>
              <a:t> </a:t>
            </a:r>
            <a:r>
              <a:rPr lang="en-US" altLang="zh-CN" sz="1200" i="1" dirty="0" err="1"/>
              <a:t>OpenNebula</a:t>
            </a:r>
            <a:r>
              <a:rPr lang="en-US" altLang="zh-CN" sz="1200" i="1" dirty="0"/>
              <a:t> </a:t>
            </a:r>
            <a:r>
              <a:rPr lang="en-US" altLang="zh-CN" sz="1200" i="1" dirty="0" err="1"/>
              <a:t>vs</a:t>
            </a:r>
            <a:r>
              <a:rPr lang="en-US" altLang="zh-CN" sz="1200" i="1" dirty="0"/>
              <a:t> Eucalyptus </a:t>
            </a:r>
            <a:r>
              <a:rPr lang="en-US" altLang="zh-CN" sz="1200" i="1" dirty="0" err="1"/>
              <a:t>vs</a:t>
            </a:r>
            <a:r>
              <a:rPr lang="en-US" altLang="zh-CN" sz="1200" i="1" dirty="0"/>
              <a:t> </a:t>
            </a:r>
            <a:r>
              <a:rPr lang="en-US" altLang="zh-CN" sz="1200" i="1" dirty="0" err="1"/>
              <a:t>CloudStack</a:t>
            </a:r>
            <a:r>
              <a:rPr lang="en-US" altLang="zh-CN" sz="1200" i="1" dirty="0"/>
              <a:t> </a:t>
            </a:r>
            <a:r>
              <a:rPr lang="en-US" altLang="zh-CN" sz="1200" b="1" dirty="0" smtClean="0"/>
              <a:t> </a:t>
            </a:r>
            <a:r>
              <a:rPr lang="en-US" sz="1200" dirty="0" smtClean="0">
                <a:solidFill>
                  <a:srgbClr val="000000"/>
                </a:solidFill>
                <a:latin typeface="Arial"/>
                <a:ea typeface="msmincho"/>
              </a:rPr>
              <a:t>http</a:t>
            </a:r>
            <a:r>
              <a:rPr lang="en-US" sz="1200" dirty="0">
                <a:solidFill>
                  <a:srgbClr val="000000"/>
                </a:solidFill>
                <a:latin typeface="Arial"/>
                <a:ea typeface="msmincho"/>
              </a:rPr>
              <a:t>://www.qyjohn.net/?p=1856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</p:sp>
      <p:sp>
        <p:nvSpPr>
          <p:cNvPr id="220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  <p:pic>
        <p:nvPicPr>
          <p:cNvPr id="221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222" name="CustomShape 3"/>
          <p:cNvSpPr/>
          <p:nvPr/>
        </p:nvSpPr>
        <p:spPr>
          <a:xfrm>
            <a:off x="1547640" y="1484640"/>
            <a:ext cx="646920" cy="3380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00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01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02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03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04</a:t>
            </a:r>
            <a:endParaRPr/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369BD7"/>
                </a:solidFill>
                <a:latin typeface="Arial Black"/>
              </a:rPr>
              <a:t>05</a:t>
            </a:r>
            <a:endParaRPr/>
          </a:p>
        </p:txBody>
      </p:sp>
      <p:sp>
        <p:nvSpPr>
          <p:cNvPr id="223" name="CustomShape 4"/>
          <p:cNvSpPr/>
          <p:nvPr/>
        </p:nvSpPr>
        <p:spPr>
          <a:xfrm>
            <a:off x="2195640" y="1700640"/>
            <a:ext cx="309528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3A3A3A"/>
                </a:solidFill>
                <a:latin typeface="微软雅黑"/>
                <a:ea typeface="微软雅黑"/>
              </a:rPr>
              <a:t>写上你的文字你的文字</a:t>
            </a:r>
            <a:endParaRPr/>
          </a:p>
        </p:txBody>
      </p:sp>
      <p:pic>
        <p:nvPicPr>
          <p:cNvPr id="22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920" cy="6856920"/>
          </a:xfrm>
          <a:prstGeom prst="rect">
            <a:avLst/>
          </a:prstGeom>
        </p:spPr>
      </p:pic>
      <p:sp>
        <p:nvSpPr>
          <p:cNvPr id="225" name="CustomShape 5"/>
          <p:cNvSpPr/>
          <p:nvPr/>
        </p:nvSpPr>
        <p:spPr>
          <a:xfrm>
            <a:off x="755640" y="548640"/>
            <a:ext cx="1943280" cy="455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B0F0"/>
                </a:solidFill>
                <a:latin typeface="微软雅黑"/>
                <a:ea typeface="微软雅黑"/>
              </a:rPr>
              <a:t>目录</a:t>
            </a:r>
            <a:endParaRPr/>
          </a:p>
        </p:txBody>
      </p:sp>
      <p:pic>
        <p:nvPicPr>
          <p:cNvPr id="22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898920" y="1124640"/>
            <a:ext cx="2304000" cy="56160"/>
          </a:xfrm>
          <a:prstGeom prst="rect">
            <a:avLst/>
          </a:prstGeom>
        </p:spPr>
      </p:pic>
      <p:sp>
        <p:nvSpPr>
          <p:cNvPr id="227" name="CustomShape 6"/>
          <p:cNvSpPr/>
          <p:nvPr/>
        </p:nvSpPr>
        <p:spPr>
          <a:xfrm>
            <a:off x="898920" y="1484640"/>
            <a:ext cx="827640" cy="2009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  <a:latin typeface="方正大黑简体"/>
                <a:ea typeface="方正大黑简体"/>
              </a:rPr>
              <a:t>03</a:t>
            </a:r>
            <a:endParaRPr/>
          </a:p>
        </p:txBody>
      </p:sp>
      <p:pic>
        <p:nvPicPr>
          <p:cNvPr id="228" name="图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" y="0"/>
            <a:ext cx="9142560" cy="6856920"/>
          </a:xfrm>
          <a:prstGeom prst="rect">
            <a:avLst/>
          </a:prstGeom>
        </p:spPr>
      </p:pic>
      <p:sp>
        <p:nvSpPr>
          <p:cNvPr id="229" name="CustomShape 7"/>
          <p:cNvSpPr/>
          <p:nvPr/>
        </p:nvSpPr>
        <p:spPr>
          <a:xfrm>
            <a:off x="457200" y="457200"/>
            <a:ext cx="6400440" cy="516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微软雅黑"/>
                <a:ea typeface="微软雅黑"/>
              </a:rPr>
              <a:t>Evolving Ecosystem </a:t>
            </a:r>
            <a:endParaRPr dirty="0"/>
          </a:p>
        </p:txBody>
      </p:sp>
      <p:pic>
        <p:nvPicPr>
          <p:cNvPr id="230" name="Picture 2"/>
          <p:cNvPicPr/>
          <p:nvPr/>
        </p:nvPicPr>
        <p:blipFill>
          <a:blip r:embed="rId6"/>
          <a:stretch>
            <a:fillRect/>
          </a:stretch>
        </p:blipFill>
        <p:spPr>
          <a:xfrm>
            <a:off x="1667520" y="3369960"/>
            <a:ext cx="1313640" cy="380160"/>
          </a:xfrm>
          <a:prstGeom prst="rect">
            <a:avLst/>
          </a:prstGeom>
        </p:spPr>
      </p:pic>
      <p:pic>
        <p:nvPicPr>
          <p:cNvPr id="231" name="Picture 3"/>
          <p:cNvPicPr/>
          <p:nvPr/>
        </p:nvPicPr>
        <p:blipFill>
          <a:blip r:embed="rId7"/>
          <a:stretch>
            <a:fillRect/>
          </a:stretch>
        </p:blipFill>
        <p:spPr>
          <a:xfrm>
            <a:off x="6949440" y="3599640"/>
            <a:ext cx="1526400" cy="676080"/>
          </a:xfrm>
          <a:prstGeom prst="rect">
            <a:avLst/>
          </a:prstGeom>
        </p:spPr>
      </p:pic>
      <p:pic>
        <p:nvPicPr>
          <p:cNvPr id="232" name="Picture 4"/>
          <p:cNvPicPr/>
          <p:nvPr/>
        </p:nvPicPr>
        <p:blipFill>
          <a:blip r:embed="rId8"/>
          <a:stretch>
            <a:fillRect/>
          </a:stretch>
        </p:blipFill>
        <p:spPr>
          <a:xfrm>
            <a:off x="1724400" y="4071600"/>
            <a:ext cx="1313640" cy="761400"/>
          </a:xfrm>
          <a:prstGeom prst="rect">
            <a:avLst/>
          </a:prstGeom>
        </p:spPr>
      </p:pic>
      <p:pic>
        <p:nvPicPr>
          <p:cNvPr id="233" name="Picture 5"/>
          <p:cNvPicPr/>
          <p:nvPr/>
        </p:nvPicPr>
        <p:blipFill>
          <a:blip r:embed="rId9"/>
          <a:stretch>
            <a:fillRect/>
          </a:stretch>
        </p:blipFill>
        <p:spPr>
          <a:xfrm>
            <a:off x="545649" y="3465280"/>
            <a:ext cx="825951" cy="769860"/>
          </a:xfrm>
          <a:prstGeom prst="rect">
            <a:avLst/>
          </a:prstGeom>
        </p:spPr>
      </p:pic>
      <p:pic>
        <p:nvPicPr>
          <p:cNvPr id="234" name="Picture 6"/>
          <p:cNvPicPr/>
          <p:nvPr/>
        </p:nvPicPr>
        <p:blipFill>
          <a:blip r:embed="rId10"/>
          <a:stretch>
            <a:fillRect/>
          </a:stretch>
        </p:blipFill>
        <p:spPr>
          <a:xfrm>
            <a:off x="7682209" y="5764680"/>
            <a:ext cx="1313640" cy="742320"/>
          </a:xfrm>
          <a:prstGeom prst="rect">
            <a:avLst/>
          </a:prstGeom>
        </p:spPr>
      </p:pic>
      <p:pic>
        <p:nvPicPr>
          <p:cNvPr id="235" name="Picture 7"/>
          <p:cNvPicPr/>
          <p:nvPr/>
        </p:nvPicPr>
        <p:blipFill>
          <a:blip r:embed="rId11"/>
          <a:stretch>
            <a:fillRect/>
          </a:stretch>
        </p:blipFill>
        <p:spPr>
          <a:xfrm>
            <a:off x="1070460" y="1714860"/>
            <a:ext cx="1313640" cy="504000"/>
          </a:xfrm>
          <a:prstGeom prst="rect">
            <a:avLst/>
          </a:prstGeom>
        </p:spPr>
      </p:pic>
      <p:pic>
        <p:nvPicPr>
          <p:cNvPr id="236" name="Picture 8"/>
          <p:cNvPicPr/>
          <p:nvPr/>
        </p:nvPicPr>
        <p:blipFill>
          <a:blip r:embed="rId12"/>
          <a:stretch>
            <a:fillRect/>
          </a:stretch>
        </p:blipFill>
        <p:spPr>
          <a:xfrm>
            <a:off x="4754700" y="5641337"/>
            <a:ext cx="1313640" cy="656640"/>
          </a:xfrm>
          <a:prstGeom prst="rect">
            <a:avLst/>
          </a:prstGeom>
        </p:spPr>
      </p:pic>
      <p:pic>
        <p:nvPicPr>
          <p:cNvPr id="237" name="Picture 9"/>
          <p:cNvPicPr/>
          <p:nvPr/>
        </p:nvPicPr>
        <p:blipFill>
          <a:blip r:embed="rId13"/>
          <a:stretch>
            <a:fillRect/>
          </a:stretch>
        </p:blipFill>
        <p:spPr>
          <a:xfrm>
            <a:off x="274320" y="4976280"/>
            <a:ext cx="1313640" cy="418320"/>
          </a:xfrm>
          <a:prstGeom prst="rect">
            <a:avLst/>
          </a:prstGeom>
        </p:spPr>
      </p:pic>
      <p:pic>
        <p:nvPicPr>
          <p:cNvPr id="238" name="Picture 10"/>
          <p:cNvPicPr/>
          <p:nvPr/>
        </p:nvPicPr>
        <p:blipFill>
          <a:blip r:embed="rId14"/>
          <a:stretch>
            <a:fillRect/>
          </a:stretch>
        </p:blipFill>
        <p:spPr>
          <a:xfrm>
            <a:off x="3346920" y="4741560"/>
            <a:ext cx="1313640" cy="875520"/>
          </a:xfrm>
          <a:prstGeom prst="rect">
            <a:avLst/>
          </a:prstGeom>
        </p:spPr>
      </p:pic>
      <p:pic>
        <p:nvPicPr>
          <p:cNvPr id="239" name="Picture 11"/>
          <p:cNvPicPr/>
          <p:nvPr/>
        </p:nvPicPr>
        <p:blipFill>
          <a:blip r:embed="rId15"/>
          <a:stretch>
            <a:fillRect/>
          </a:stretch>
        </p:blipFill>
        <p:spPr>
          <a:xfrm>
            <a:off x="6601680" y="2926080"/>
            <a:ext cx="1261800" cy="300960"/>
          </a:xfrm>
          <a:prstGeom prst="rect">
            <a:avLst/>
          </a:prstGeom>
        </p:spPr>
      </p:pic>
      <p:pic>
        <p:nvPicPr>
          <p:cNvPr id="240" name="Picture 12"/>
          <p:cNvPicPr/>
          <p:nvPr/>
        </p:nvPicPr>
        <p:blipFill>
          <a:blip r:embed="rId16"/>
          <a:stretch>
            <a:fillRect/>
          </a:stretch>
        </p:blipFill>
        <p:spPr>
          <a:xfrm>
            <a:off x="6751620" y="1511234"/>
            <a:ext cx="840600" cy="565920"/>
          </a:xfrm>
          <a:prstGeom prst="rect">
            <a:avLst/>
          </a:prstGeom>
        </p:spPr>
      </p:pic>
      <p:pic>
        <p:nvPicPr>
          <p:cNvPr id="241" name="Picture 13"/>
          <p:cNvPicPr/>
          <p:nvPr/>
        </p:nvPicPr>
        <p:blipFill>
          <a:blip r:embed="rId17"/>
          <a:stretch>
            <a:fillRect/>
          </a:stretch>
        </p:blipFill>
        <p:spPr>
          <a:xfrm>
            <a:off x="5212080" y="2812140"/>
            <a:ext cx="1039320" cy="662220"/>
          </a:xfrm>
          <a:prstGeom prst="rect">
            <a:avLst/>
          </a:prstGeom>
        </p:spPr>
      </p:pic>
      <p:pic>
        <p:nvPicPr>
          <p:cNvPr id="242" name="Picture 14"/>
          <p:cNvPicPr/>
          <p:nvPr/>
        </p:nvPicPr>
        <p:blipFill>
          <a:blip r:embed="rId18"/>
          <a:stretch>
            <a:fillRect/>
          </a:stretch>
        </p:blipFill>
        <p:spPr>
          <a:xfrm>
            <a:off x="1994400" y="4924080"/>
            <a:ext cx="1261440" cy="840600"/>
          </a:xfrm>
          <a:prstGeom prst="rect">
            <a:avLst/>
          </a:prstGeom>
        </p:spPr>
      </p:pic>
      <p:pic>
        <p:nvPicPr>
          <p:cNvPr id="243" name="Picture 15"/>
          <p:cNvPicPr/>
          <p:nvPr/>
        </p:nvPicPr>
        <p:blipFill>
          <a:blip r:embed="rId19"/>
          <a:stretch>
            <a:fillRect/>
          </a:stretch>
        </p:blipFill>
        <p:spPr>
          <a:xfrm>
            <a:off x="6615674" y="4693140"/>
            <a:ext cx="1572120" cy="566280"/>
          </a:xfrm>
          <a:prstGeom prst="rect">
            <a:avLst/>
          </a:prstGeom>
        </p:spPr>
      </p:pic>
      <p:pic>
        <p:nvPicPr>
          <p:cNvPr id="244" name="Picture 19"/>
          <p:cNvPicPr/>
          <p:nvPr/>
        </p:nvPicPr>
        <p:blipFill>
          <a:blip r:embed="rId20"/>
          <a:stretch>
            <a:fillRect/>
          </a:stretch>
        </p:blipFill>
        <p:spPr>
          <a:xfrm>
            <a:off x="5321880" y="3599640"/>
            <a:ext cx="1261440" cy="848520"/>
          </a:xfrm>
          <a:prstGeom prst="rect">
            <a:avLst/>
          </a:prstGeom>
        </p:spPr>
      </p:pic>
      <p:pic>
        <p:nvPicPr>
          <p:cNvPr id="245" name="Picture 20"/>
          <p:cNvPicPr/>
          <p:nvPr/>
        </p:nvPicPr>
        <p:blipFill>
          <a:blip r:embed="rId21"/>
          <a:stretch>
            <a:fillRect/>
          </a:stretch>
        </p:blipFill>
        <p:spPr>
          <a:xfrm>
            <a:off x="5918940" y="1180800"/>
            <a:ext cx="1313640" cy="237240"/>
          </a:xfrm>
          <a:prstGeom prst="rect">
            <a:avLst/>
          </a:prstGeom>
        </p:spPr>
      </p:pic>
      <p:pic>
        <p:nvPicPr>
          <p:cNvPr id="246" name="Picture 21"/>
          <p:cNvPicPr/>
          <p:nvPr/>
        </p:nvPicPr>
        <p:blipFill>
          <a:blip r:embed="rId22"/>
          <a:stretch>
            <a:fillRect/>
          </a:stretch>
        </p:blipFill>
        <p:spPr>
          <a:xfrm>
            <a:off x="7736400" y="2031840"/>
            <a:ext cx="1313640" cy="332640"/>
          </a:xfrm>
          <a:prstGeom prst="rect">
            <a:avLst/>
          </a:prstGeom>
        </p:spPr>
      </p:pic>
      <p:pic>
        <p:nvPicPr>
          <p:cNvPr id="247" name="Picture 22"/>
          <p:cNvPicPr/>
          <p:nvPr/>
        </p:nvPicPr>
        <p:blipFill>
          <a:blip r:embed="rId23"/>
          <a:stretch>
            <a:fillRect/>
          </a:stretch>
        </p:blipFill>
        <p:spPr>
          <a:xfrm>
            <a:off x="5845762" y="2114617"/>
            <a:ext cx="822600" cy="619560"/>
          </a:xfrm>
          <a:prstGeom prst="rect">
            <a:avLst/>
          </a:prstGeom>
        </p:spPr>
      </p:pic>
      <p:pic>
        <p:nvPicPr>
          <p:cNvPr id="249" name="Picture 24"/>
          <p:cNvPicPr/>
          <p:nvPr/>
        </p:nvPicPr>
        <p:blipFill>
          <a:blip r:embed="rId24"/>
          <a:stretch>
            <a:fillRect/>
          </a:stretch>
        </p:blipFill>
        <p:spPr>
          <a:xfrm>
            <a:off x="4450529" y="1714860"/>
            <a:ext cx="1261440" cy="831240"/>
          </a:xfrm>
          <a:prstGeom prst="rect">
            <a:avLst/>
          </a:prstGeom>
        </p:spPr>
      </p:pic>
      <p:pic>
        <p:nvPicPr>
          <p:cNvPr id="250" name="Picture 25"/>
          <p:cNvPicPr/>
          <p:nvPr/>
        </p:nvPicPr>
        <p:blipFill>
          <a:blip r:embed="rId25"/>
          <a:stretch>
            <a:fillRect/>
          </a:stretch>
        </p:blipFill>
        <p:spPr>
          <a:xfrm>
            <a:off x="2958074" y="1625074"/>
            <a:ext cx="1261440" cy="831240"/>
          </a:xfrm>
          <a:prstGeom prst="rect">
            <a:avLst/>
          </a:prstGeom>
        </p:spPr>
      </p:pic>
      <p:pic>
        <p:nvPicPr>
          <p:cNvPr id="251" name="Picture 2"/>
          <p:cNvPicPr/>
          <p:nvPr/>
        </p:nvPicPr>
        <p:blipFill>
          <a:blip r:embed="rId26"/>
          <a:stretch>
            <a:fillRect/>
          </a:stretch>
        </p:blipFill>
        <p:spPr>
          <a:xfrm>
            <a:off x="1920240" y="2515680"/>
            <a:ext cx="1485360" cy="592920"/>
          </a:xfrm>
          <a:prstGeom prst="rect">
            <a:avLst/>
          </a:prstGeom>
        </p:spPr>
      </p:pic>
      <p:pic>
        <p:nvPicPr>
          <p:cNvPr id="252" name="Picture 4"/>
          <p:cNvPicPr/>
          <p:nvPr/>
        </p:nvPicPr>
        <p:blipFill>
          <a:blip r:embed="rId27"/>
          <a:stretch>
            <a:fillRect/>
          </a:stretch>
        </p:blipFill>
        <p:spPr>
          <a:xfrm>
            <a:off x="3291480" y="2576520"/>
            <a:ext cx="2120040" cy="2120040"/>
          </a:xfrm>
          <a:prstGeom prst="rect">
            <a:avLst/>
          </a:prstGeom>
        </p:spPr>
      </p:pic>
      <p:pic>
        <p:nvPicPr>
          <p:cNvPr id="2050" name="Picture 2" descr="http://www.invest.gov.tr/en-US/successstories/PublishingImages/Intel.jp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10" y="4609711"/>
            <a:ext cx="970888" cy="85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  <p:par>
                    <p:cTn id="4" fill="hold">
                      <p:stCondLst>
                        <p:cond delay="indefinite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9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1354</Words>
  <Application>Microsoft Office PowerPoint</Application>
  <PresentationFormat>全屏显示(4:3)</PresentationFormat>
  <Paragraphs>1058</Paragraphs>
  <Slides>54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54</vt:i4>
      </vt:variant>
    </vt:vector>
  </HeadingPairs>
  <TitlesOfParts>
    <vt:vector size="57" baseType="lpstr"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ChengHui</dc:creator>
  <cp:lastModifiedBy>Cheng Hui</cp:lastModifiedBy>
  <cp:revision>46</cp:revision>
  <dcterms:modified xsi:type="dcterms:W3CDTF">2012-08-10T15:56:19Z</dcterms:modified>
</cp:coreProperties>
</file>